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  <p:sldMasterId id="2147483660" r:id="rId5"/>
  </p:sldMasterIdLst>
  <p:notesMasterIdLst>
    <p:notesMasterId r:id="rId34"/>
  </p:notesMasterIdLst>
  <p:sldIdLst>
    <p:sldId id="259" r:id="rId6"/>
    <p:sldId id="256" r:id="rId7"/>
    <p:sldId id="257" r:id="rId8"/>
    <p:sldId id="258" r:id="rId9"/>
    <p:sldId id="430" r:id="rId10"/>
    <p:sldId id="260" r:id="rId11"/>
    <p:sldId id="261" r:id="rId12"/>
    <p:sldId id="262" r:id="rId13"/>
    <p:sldId id="263" r:id="rId14"/>
    <p:sldId id="438" r:id="rId15"/>
    <p:sldId id="265" r:id="rId16"/>
    <p:sldId id="431" r:id="rId17"/>
    <p:sldId id="441" r:id="rId18"/>
    <p:sldId id="433" r:id="rId19"/>
    <p:sldId id="442" r:id="rId20"/>
    <p:sldId id="444" r:id="rId21"/>
    <p:sldId id="434" r:id="rId22"/>
    <p:sldId id="435" r:id="rId23"/>
    <p:sldId id="436" r:id="rId24"/>
    <p:sldId id="437" r:id="rId25"/>
    <p:sldId id="443" r:id="rId26"/>
    <p:sldId id="445" r:id="rId27"/>
    <p:sldId id="447" r:id="rId28"/>
    <p:sldId id="446" r:id="rId29"/>
    <p:sldId id="266" r:id="rId30"/>
    <p:sldId id="425" r:id="rId31"/>
    <p:sldId id="448" r:id="rId32"/>
    <p:sldId id="427" r:id="rId3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4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20AD9D-EEEA-A6ED-9D8E-CA253BFD836D}" v="17" dt="2025-08-10T22:13:17.673"/>
    <p1510:client id="{829DF560-A18F-CAA1-0C9D-D7D6835F71E6}" v="76" dt="2025-08-11T02:15:38.3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45" autoAdjust="0"/>
    <p:restoredTop sz="94249" autoAdjust="0"/>
  </p:normalViewPr>
  <p:slideViewPr>
    <p:cSldViewPr snapToGrid="0">
      <p:cViewPr varScale="1">
        <p:scale>
          <a:sx n="106" d="100"/>
          <a:sy n="106" d="100"/>
        </p:scale>
        <p:origin x="204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microsoft.com/office/2015/10/relationships/revisionInfo" Target="revisionInfo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9A39C6-7AC7-DE48-A7E7-5D665BC0120C}" type="datetimeFigureOut">
              <a:rPr lang="es-CO" smtClean="0"/>
              <a:t>8/02/2026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A6DC4-62F6-D744-9B5A-2471E53D227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04731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>
          <a:extLst>
            <a:ext uri="{FF2B5EF4-FFF2-40B4-BE49-F238E27FC236}">
              <a16:creationId xmlns:a16="http://schemas.microsoft.com/office/drawing/2014/main" id="{191C6CA0-7F10-2FCD-55FF-8793DE323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8:notes">
            <a:extLst>
              <a:ext uri="{FF2B5EF4-FFF2-40B4-BE49-F238E27FC236}">
                <a16:creationId xmlns:a16="http://schemas.microsoft.com/office/drawing/2014/main" id="{EC32E2B0-5BC4-11C7-C3C2-9AE235C4D3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8:notes">
            <a:extLst>
              <a:ext uri="{FF2B5EF4-FFF2-40B4-BE49-F238E27FC236}">
                <a16:creationId xmlns:a16="http://schemas.microsoft.com/office/drawing/2014/main" id="{6A3650B7-30C3-3804-F21D-71520D9931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74021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55AB9-63B6-59C7-3DF2-0B400715B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0666CD2-693A-0DF0-B913-6E27D77DAA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5AC5440-469C-78B9-110D-C2A3BCBD97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23A4439-D08C-DB72-1D18-62CC450694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26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449551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FA2EA-FE5B-9439-C8A1-BCFD73FDB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ABE4B22-5A69-3169-355C-EF33B89A08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AFAA12E-DA0C-1058-E008-C0EC7C007B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ECC736-4D6B-FA10-5AE8-27F82B01FD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27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970644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9852C-FBD4-106D-9416-E3E6FFD0F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B14ABC1-76C8-2680-DB05-E4075747D5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3C769C3-2610-3E34-9689-4F6A704E5B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F114EA3-C9AD-E8C8-917C-3BA48E82B0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28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5947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Título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CO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8/02/2026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32758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8/02/2026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8025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8/02/2026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452423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C7DC55F-43BB-FB49-985D-1CA2736A2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8/02/2026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23304A2-70B6-DF4D-80BD-AD524CAF4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85EBE7F-1BF7-4741-937F-BD93F139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3167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Título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CO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8/02/2026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11439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8/02/2026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0952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8/02/2026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59301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8/02/2026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06264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8/02/2026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942893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8/02/2026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245509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8/02/2026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78310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8/02/2026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78142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8/02/2026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533632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8/02/2026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853981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8/02/2026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683209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8/02/2026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464553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C7DC55F-43BB-FB49-985D-1CA2736A2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8/02/2026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23304A2-70B6-DF4D-80BD-AD524CAF4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85EBE7F-1BF7-4741-937F-BD93F139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81774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8/02/2026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38282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8/02/2026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68770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8/02/2026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4903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8/02/2026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90072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8/02/2026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7911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8/02/2026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20769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8/02/2026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6961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jp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9EB6C-330A-4556-AC8C-E5A501B46336}" type="datetimeFigureOut">
              <a:rPr lang="es-CO" smtClean="0"/>
              <a:t>8/02/2026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EBCE69C-0E9C-5945-8C5B-51CD63616BC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15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9EB6C-330A-4556-AC8C-E5A501B46336}" type="datetimeFigureOut">
              <a:rPr lang="es-CO" smtClean="0"/>
              <a:t>8/02/2026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3619E48-770E-3797-B2B5-4B5A3A2FE52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74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90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0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7" name="Google Shape;42;p1">
            <a:extLst>
              <a:ext uri="{FF2B5EF4-FFF2-40B4-BE49-F238E27FC236}">
                <a16:creationId xmlns:a16="http://schemas.microsoft.com/office/drawing/2014/main" id="{2B45B46A-91AE-80AB-4C52-6F9A4C7FEC60}"/>
              </a:ext>
            </a:extLst>
          </p:cNvPr>
          <p:cNvSpPr txBox="1">
            <a:spLocks noGrp="1"/>
          </p:cNvSpPr>
          <p:nvPr/>
        </p:nvSpPr>
        <p:spPr>
          <a:xfrm>
            <a:off x="1210255" y="2398152"/>
            <a:ext cx="9373925" cy="2962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36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5400" dirty="0">
                <a:solidFill>
                  <a:schemeClr val="lt1"/>
                </a:solidFill>
              </a:rPr>
              <a:t>Lógica de Programación y Laboratorio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endParaRPr lang="es-CO" sz="5400" dirty="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5400" dirty="0">
                <a:solidFill>
                  <a:schemeClr val="lt1"/>
                </a:solidFill>
              </a:rPr>
              <a:t>Sesión 3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endParaRPr lang="es-CO" sz="5400" dirty="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2000" dirty="0">
                <a:solidFill>
                  <a:schemeClr val="lt1"/>
                </a:solidFill>
              </a:rPr>
              <a:t>Sebastian Montoya Villada</a:t>
            </a:r>
          </a:p>
        </p:txBody>
      </p:sp>
    </p:spTree>
    <p:extLst>
      <p:ext uri="{BB962C8B-B14F-4D97-AF65-F5344CB8AC3E}">
        <p14:creationId xmlns:p14="http://schemas.microsoft.com/office/powerpoint/2010/main" val="1972982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6750" y="1490662"/>
            <a:ext cx="5143500" cy="225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 txBox="1"/>
          <p:nvPr/>
        </p:nvSpPr>
        <p:spPr>
          <a:xfrm>
            <a:off x="666750" y="423862"/>
            <a:ext cx="11401425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 dirty="0" err="1">
                <a:solidFill>
                  <a:srgbClr val="1E3A8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Requerimiento</a:t>
            </a:r>
            <a:r>
              <a:rPr lang="en-US" sz="3300" b="0" i="0" u="none" strike="noStrike" cap="none" dirty="0">
                <a:solidFill>
                  <a:srgbClr val="1E3A8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3300" b="0" i="0" u="none" strike="noStrike" cap="none" dirty="0" err="1">
                <a:solidFill>
                  <a:srgbClr val="1E3A8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Funcional</a:t>
            </a:r>
            <a:r>
              <a:rPr lang="en-US" sz="3300" b="0" i="0" u="none" strike="noStrike" cap="none" dirty="0">
                <a:solidFill>
                  <a:srgbClr val="1E3A8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(RF)</a:t>
            </a:r>
            <a:endParaRPr dirty="0"/>
          </a:p>
        </p:txBody>
      </p:sp>
      <p:sp>
        <p:nvSpPr>
          <p:cNvPr id="115" name="Google Shape;115;p15"/>
          <p:cNvSpPr/>
          <p:nvPr/>
        </p:nvSpPr>
        <p:spPr>
          <a:xfrm>
            <a:off x="666750" y="1081087"/>
            <a:ext cx="10858500" cy="28575"/>
          </a:xfrm>
          <a:prstGeom prst="rect">
            <a:avLst/>
          </a:prstGeom>
          <a:solidFill>
            <a:srgbClr val="BFDB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1000124" y="1615737"/>
            <a:ext cx="474059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2563E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Definición</a:t>
            </a:r>
            <a:endParaRPr sz="2800" dirty="0"/>
          </a:p>
        </p:txBody>
      </p:sp>
      <p:sp>
        <p:nvSpPr>
          <p:cNvPr id="120" name="Google Shape;120;p15"/>
          <p:cNvSpPr txBox="1"/>
          <p:nvPr/>
        </p:nvSpPr>
        <p:spPr>
          <a:xfrm>
            <a:off x="1000124" y="2300287"/>
            <a:ext cx="1026597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Determina</a:t>
            </a:r>
            <a:r>
              <a:rPr lang="en-US" sz="240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una</a:t>
            </a:r>
            <a:r>
              <a:rPr lang="en-US" sz="240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b="1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funcionalidad</a:t>
            </a:r>
            <a:r>
              <a:rPr lang="en-US" sz="240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que</a:t>
            </a:r>
            <a:r>
              <a:rPr lang="en-US" sz="240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el</a:t>
            </a:r>
            <a:r>
              <a:rPr lang="en-US" sz="240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sistema</a:t>
            </a:r>
            <a:r>
              <a:rPr lang="en-US" sz="240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debe</a:t>
            </a:r>
            <a:r>
              <a:rPr lang="en-US" sz="240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tener</a:t>
            </a:r>
            <a:r>
              <a:rPr lang="en-US" sz="240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para </a:t>
            </a:r>
            <a:r>
              <a:rPr lang="en-US" sz="240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solucionar</a:t>
            </a:r>
            <a:r>
              <a:rPr lang="en-US" sz="240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el</a:t>
            </a:r>
            <a:r>
              <a:rPr lang="en-US" sz="240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problema</a:t>
            </a:r>
            <a:r>
              <a:rPr lang="en-US" sz="240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del </a:t>
            </a:r>
            <a:r>
              <a:rPr lang="en-US" sz="240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cliente</a:t>
            </a:r>
            <a:r>
              <a:rPr lang="en-US" sz="240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800" dirty="0"/>
          </a:p>
        </p:txBody>
      </p:sp>
      <p:sp>
        <p:nvSpPr>
          <p:cNvPr id="123" name="Google Shape;123;p15"/>
          <p:cNvSpPr txBox="1"/>
          <p:nvPr/>
        </p:nvSpPr>
        <p:spPr>
          <a:xfrm>
            <a:off x="1150908" y="3957637"/>
            <a:ext cx="485775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Registrar un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estudiante</a:t>
            </a:r>
            <a:endParaRPr dirty="0"/>
          </a:p>
        </p:txBody>
      </p:sp>
      <p:sp>
        <p:nvSpPr>
          <p:cNvPr id="124" name="Google Shape;124;p15"/>
          <p:cNvSpPr txBox="1"/>
          <p:nvPr/>
        </p:nvSpPr>
        <p:spPr>
          <a:xfrm>
            <a:off x="1150908" y="4386262"/>
            <a:ext cx="485775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Buscar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un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empleado</a:t>
            </a:r>
            <a:endParaRPr dirty="0"/>
          </a:p>
        </p:txBody>
      </p:sp>
      <p:sp>
        <p:nvSpPr>
          <p:cNvPr id="125" name="Google Shape;125;p15"/>
          <p:cNvSpPr txBox="1"/>
          <p:nvPr/>
        </p:nvSpPr>
        <p:spPr>
          <a:xfrm>
            <a:off x="1150908" y="4814887"/>
            <a:ext cx="485775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Generar reporte de ventas</a:t>
            </a:r>
            <a:endParaRPr/>
          </a:p>
        </p:txBody>
      </p:sp>
      <p:pic>
        <p:nvPicPr>
          <p:cNvPr id="126" name="Google Shape;126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5158" y="3995737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5158" y="4424362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5158" y="4852987"/>
            <a:ext cx="171450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  <p:bldP spid="120" grpId="0"/>
      <p:bldP spid="123" grpId="0"/>
      <p:bldP spid="124" grpId="0"/>
      <p:bldP spid="1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3051720"/>
            <a:ext cx="11049000" cy="3234779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2"/>
          <p:cNvSpPr txBox="1"/>
          <p:nvPr/>
        </p:nvSpPr>
        <p:spPr>
          <a:xfrm>
            <a:off x="571500" y="571500"/>
            <a:ext cx="11601450" cy="499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 err="1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Ejemplo</a:t>
            </a:r>
            <a:r>
              <a:rPr lang="en-US" sz="3150" b="1" i="0" u="none" strike="noStrike" cap="none" dirty="0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150" b="1" i="0" u="none" strike="noStrike" cap="none" dirty="0" err="1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Práctico</a:t>
            </a:r>
            <a:endParaRPr dirty="0"/>
          </a:p>
        </p:txBody>
      </p:sp>
      <p:sp>
        <p:nvSpPr>
          <p:cNvPr id="262" name="Google Shape;262;p22"/>
          <p:cNvSpPr/>
          <p:nvPr/>
        </p:nvSpPr>
        <p:spPr>
          <a:xfrm>
            <a:off x="571500" y="1241970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2"/>
          <p:cNvSpPr/>
          <p:nvPr/>
        </p:nvSpPr>
        <p:spPr>
          <a:xfrm>
            <a:off x="571500" y="1832520"/>
            <a:ext cx="11049000" cy="10287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22"/>
          <p:cNvSpPr txBox="1"/>
          <p:nvPr/>
        </p:nvSpPr>
        <p:spPr>
          <a:xfrm>
            <a:off x="857250" y="2118270"/>
            <a:ext cx="10477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64E3B"/>
                </a:solidFill>
                <a:latin typeface="Inter"/>
                <a:ea typeface="Inter"/>
                <a:cs typeface="Inter"/>
                <a:sym typeface="Inter"/>
              </a:rPr>
              <a:t>"El sistema debe permitir al cajero registrar una venta escaneando el código de barras del producto, calculando automáticamente el total con impuestos."</a:t>
            </a:r>
            <a:endParaRPr/>
          </a:p>
        </p:txBody>
      </p:sp>
      <p:sp>
        <p:nvSpPr>
          <p:cNvPr id="265" name="Google Shape;265;p22"/>
          <p:cNvSpPr/>
          <p:nvPr/>
        </p:nvSpPr>
        <p:spPr>
          <a:xfrm>
            <a:off x="571500" y="1832520"/>
            <a:ext cx="47625" cy="1028700"/>
          </a:xfrm>
          <a:prstGeom prst="rect">
            <a:avLst/>
          </a:prstGeom>
          <a:solidFill>
            <a:srgbClr val="0596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Google Shape;266;p22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7700" y="2018257"/>
            <a:ext cx="17145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2"/>
          <p:cNvSpPr txBox="1"/>
          <p:nvPr/>
        </p:nvSpPr>
        <p:spPr>
          <a:xfrm>
            <a:off x="866775" y="3346995"/>
            <a:ext cx="10981372" cy="319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 err="1">
                <a:solidFill>
                  <a:srgbClr val="2563EB"/>
                </a:solidFill>
                <a:latin typeface="Inter"/>
                <a:ea typeface="Inter"/>
                <a:cs typeface="Inter"/>
                <a:sym typeface="Inter"/>
              </a:rPr>
              <a:t>Desglose</a:t>
            </a:r>
            <a:r>
              <a:rPr lang="en-US" sz="2100" b="1" i="0" u="none" strike="noStrike" cap="none" dirty="0">
                <a:solidFill>
                  <a:srgbClr val="2563EB"/>
                </a:solidFill>
                <a:latin typeface="Inter"/>
                <a:ea typeface="Inter"/>
                <a:cs typeface="Inter"/>
                <a:sym typeface="Inter"/>
              </a:rPr>
              <a:t> del </a:t>
            </a:r>
            <a:r>
              <a:rPr lang="en-US" sz="2100" b="1" i="0" u="none" strike="noStrike" cap="none" dirty="0" err="1">
                <a:solidFill>
                  <a:srgbClr val="2563EB"/>
                </a:solidFill>
                <a:latin typeface="Inter"/>
                <a:ea typeface="Inter"/>
                <a:cs typeface="Inter"/>
                <a:sym typeface="Inter"/>
              </a:rPr>
              <a:t>Requerimiento</a:t>
            </a:r>
            <a:endParaRPr dirty="0"/>
          </a:p>
        </p:txBody>
      </p:sp>
      <p:sp>
        <p:nvSpPr>
          <p:cNvPr id="268" name="Google Shape;268;p22"/>
          <p:cNvSpPr txBox="1"/>
          <p:nvPr/>
        </p:nvSpPr>
        <p:spPr>
          <a:xfrm>
            <a:off x="1152525" y="3857476"/>
            <a:ext cx="10172700" cy="33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Acción</a:t>
            </a:r>
            <a:r>
              <a:rPr lang="en-US" sz="1650" b="1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(</a:t>
            </a:r>
            <a:r>
              <a:rPr lang="en-US" sz="1650" b="1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Usuario</a:t>
            </a:r>
            <a:r>
              <a:rPr lang="en-US" sz="1650" b="1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):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El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cajero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escanea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el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código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de barras.</a:t>
            </a:r>
            <a:endParaRPr dirty="0"/>
          </a:p>
        </p:txBody>
      </p:sp>
      <p:sp>
        <p:nvSpPr>
          <p:cNvPr id="269" name="Google Shape;269;p22"/>
          <p:cNvSpPr txBox="1"/>
          <p:nvPr/>
        </p:nvSpPr>
        <p:spPr>
          <a:xfrm>
            <a:off x="1152525" y="4335512"/>
            <a:ext cx="10172700" cy="33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Datos (Entrada):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El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código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de barras (ID del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producto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).</a:t>
            </a:r>
            <a:endParaRPr dirty="0"/>
          </a:p>
        </p:txBody>
      </p:sp>
      <p:sp>
        <p:nvSpPr>
          <p:cNvPr id="270" name="Google Shape;270;p22"/>
          <p:cNvSpPr txBox="1"/>
          <p:nvPr/>
        </p:nvSpPr>
        <p:spPr>
          <a:xfrm>
            <a:off x="1152525" y="4813548"/>
            <a:ext cx="10172700" cy="33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Proceso</a:t>
            </a:r>
            <a:r>
              <a:rPr lang="en-US" sz="1650" b="1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(</a:t>
            </a:r>
            <a:r>
              <a:rPr lang="en-US" sz="1650" b="1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Interno</a:t>
            </a:r>
            <a:r>
              <a:rPr lang="en-US" sz="1650" b="1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):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Buscar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precio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multiplicar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por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cantidad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sumar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impuestos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dirty="0"/>
          </a:p>
        </p:txBody>
      </p:sp>
      <p:sp>
        <p:nvSpPr>
          <p:cNvPr id="271" name="Google Shape;271;p22"/>
          <p:cNvSpPr txBox="1"/>
          <p:nvPr/>
        </p:nvSpPr>
        <p:spPr>
          <a:xfrm>
            <a:off x="1152525" y="5291583"/>
            <a:ext cx="10172700" cy="33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Resultado (Salida):</a:t>
            </a:r>
            <a:r>
              <a:rPr lang="en-US" sz="165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Mostrar el nombre del producto, precio y el nuevo total actualizado.</a:t>
            </a:r>
            <a:endParaRPr/>
          </a:p>
        </p:txBody>
      </p:sp>
      <p:sp>
        <p:nvSpPr>
          <p:cNvPr id="272" name="Google Shape;272;p22"/>
          <p:cNvSpPr txBox="1"/>
          <p:nvPr/>
        </p:nvSpPr>
        <p:spPr>
          <a:xfrm>
            <a:off x="866775" y="3781276"/>
            <a:ext cx="13335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b="1" i="0" u="none" strike="noStrike" cap="none" dirty="0">
                <a:solidFill>
                  <a:srgbClr val="2563EB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 dirty="0"/>
          </a:p>
        </p:txBody>
      </p:sp>
      <p:sp>
        <p:nvSpPr>
          <p:cNvPr id="273" name="Google Shape;273;p22"/>
          <p:cNvSpPr txBox="1"/>
          <p:nvPr/>
        </p:nvSpPr>
        <p:spPr>
          <a:xfrm>
            <a:off x="866775" y="4259312"/>
            <a:ext cx="13335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b="1" i="0" u="none" strike="noStrike" cap="none" dirty="0">
                <a:solidFill>
                  <a:srgbClr val="2563EB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 dirty="0"/>
          </a:p>
        </p:txBody>
      </p:sp>
      <p:sp>
        <p:nvSpPr>
          <p:cNvPr id="274" name="Google Shape;274;p22"/>
          <p:cNvSpPr txBox="1"/>
          <p:nvPr/>
        </p:nvSpPr>
        <p:spPr>
          <a:xfrm>
            <a:off x="866775" y="4737348"/>
            <a:ext cx="13335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b="1" i="0" u="none" strike="noStrike" cap="none" dirty="0">
                <a:solidFill>
                  <a:srgbClr val="2563EB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 dirty="0"/>
          </a:p>
        </p:txBody>
      </p:sp>
      <p:sp>
        <p:nvSpPr>
          <p:cNvPr id="275" name="Google Shape;275;p22"/>
          <p:cNvSpPr txBox="1"/>
          <p:nvPr/>
        </p:nvSpPr>
        <p:spPr>
          <a:xfrm>
            <a:off x="866775" y="5215383"/>
            <a:ext cx="13335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b="1" i="0" u="none" strike="noStrike" cap="none" dirty="0">
                <a:solidFill>
                  <a:srgbClr val="2563EB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65E1F3-A916-3FD6-BB2B-4B1CD758CA0A}"/>
              </a:ext>
            </a:extLst>
          </p:cNvPr>
          <p:cNvSpPr txBox="1"/>
          <p:nvPr/>
        </p:nvSpPr>
        <p:spPr>
          <a:xfrm>
            <a:off x="3047281" y="3244334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b="0" dirty="0">
                <a:effectLst/>
              </a:rPr>
              <a:t> </a:t>
            </a:r>
            <a:endParaRPr lang="es-419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" grpId="0"/>
      <p:bldP spid="263" grpId="0" animBg="1"/>
      <p:bldP spid="267" grpId="0"/>
      <p:bldP spid="268" grpId="0"/>
      <p:bldP spid="269" grpId="0"/>
      <p:bldP spid="270" grpId="0"/>
      <p:bldP spid="271" grpId="0"/>
      <p:bldP spid="272" grpId="0"/>
      <p:bldP spid="273" grpId="0"/>
      <p:bldP spid="274" grpId="0"/>
      <p:bldP spid="27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809875"/>
            <a:ext cx="3524250" cy="307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33875" y="2809875"/>
            <a:ext cx="3524250" cy="307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96250" y="2809875"/>
            <a:ext cx="3524250" cy="30765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/>
          <p:nvPr/>
        </p:nvSpPr>
        <p:spPr>
          <a:xfrm>
            <a:off x="571500" y="571500"/>
            <a:ext cx="1160145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1. ¿Cómo </a:t>
            </a:r>
            <a:r>
              <a:rPr lang="en-US" sz="3000" b="1" i="0" u="none" strike="noStrike" cap="none" dirty="0" err="1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obtenemos</a:t>
            </a:r>
            <a:r>
              <a:rPr lang="en-US" sz="3000" b="1" i="0" u="none" strike="noStrike" cap="none" dirty="0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000" b="1" i="0" u="none" strike="noStrike" cap="none" dirty="0" err="1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los</a:t>
            </a:r>
            <a:r>
              <a:rPr lang="en-US" sz="3000" b="1" i="0" u="none" strike="noStrike" cap="none" dirty="0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000" b="1" i="0" u="none" strike="noStrike" cap="none" dirty="0" err="1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requisitos</a:t>
            </a:r>
            <a:r>
              <a:rPr lang="en-US" sz="3000" b="1" i="0" u="none" strike="noStrike" cap="none" dirty="0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? (</a:t>
            </a:r>
            <a:r>
              <a:rPr lang="en-US" sz="3000" b="1" i="0" u="none" strike="noStrike" cap="none" dirty="0" err="1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Elicitación</a:t>
            </a:r>
            <a:r>
              <a:rPr lang="en-US" sz="3000" b="1" i="0" u="none" strike="noStrike" cap="none" dirty="0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)</a:t>
            </a:r>
            <a:endParaRPr dirty="0"/>
          </a:p>
        </p:txBody>
      </p:sp>
      <p:sp>
        <p:nvSpPr>
          <p:cNvPr id="100" name="Google Shape;100;p14"/>
          <p:cNvSpPr/>
          <p:nvPr/>
        </p:nvSpPr>
        <p:spPr>
          <a:xfrm>
            <a:off x="571500" y="1228725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571500" y="1975961"/>
            <a:ext cx="110490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No basta con </a:t>
            </a:r>
            <a:r>
              <a:rPr lang="en-US" sz="200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preguntar</a:t>
            </a:r>
            <a:r>
              <a:rPr lang="en-US" sz="200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"¿</a:t>
            </a:r>
            <a:r>
              <a:rPr lang="en-US" sz="200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qué</a:t>
            </a:r>
            <a:r>
              <a:rPr lang="en-US" sz="200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00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quieres</a:t>
            </a:r>
            <a:r>
              <a:rPr lang="en-US" sz="200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?". </a:t>
            </a:r>
            <a:r>
              <a:rPr lang="en-US" sz="200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Debemos</a:t>
            </a:r>
            <a:r>
              <a:rPr lang="en-US" sz="200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00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investigar</a:t>
            </a:r>
            <a:r>
              <a:rPr lang="en-US" sz="200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00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activamente</a:t>
            </a:r>
            <a:r>
              <a:rPr lang="en-US" sz="200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00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usando</a:t>
            </a:r>
            <a:r>
              <a:rPr lang="en-US" sz="200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00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técnicas</a:t>
            </a:r>
            <a:r>
              <a:rPr lang="en-US" sz="200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00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profesionales</a:t>
            </a:r>
            <a:r>
              <a:rPr lang="en-US" sz="200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endParaRPr sz="2800" dirty="0"/>
          </a:p>
        </p:txBody>
      </p:sp>
      <p:pic>
        <p:nvPicPr>
          <p:cNvPr id="102" name="Google Shape;102;p1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19150" y="3057525"/>
            <a:ext cx="571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/>
        </p:nvSpPr>
        <p:spPr>
          <a:xfrm>
            <a:off x="819150" y="3819525"/>
            <a:ext cx="3180397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Entrevistas</a:t>
            </a:r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819150" y="4229100"/>
            <a:ext cx="302895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Conversaciones estructuradas con </a:t>
            </a:r>
            <a:r>
              <a:rPr lang="en-US" sz="1500" b="1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Stakeholders</a:t>
            </a: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clave (Gerentes, Operarios). Ideales para objetivos generales.</a:t>
            </a:r>
            <a:endParaRPr/>
          </a:p>
        </p:txBody>
      </p:sp>
      <p:pic>
        <p:nvPicPr>
          <p:cNvPr id="105" name="Google Shape;105;p14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581525" y="3057525"/>
            <a:ext cx="571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 txBox="1"/>
          <p:nvPr/>
        </p:nvSpPr>
        <p:spPr>
          <a:xfrm>
            <a:off x="4581525" y="3819525"/>
            <a:ext cx="3180397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Observación</a:t>
            </a:r>
            <a:endParaRPr/>
          </a:p>
        </p:txBody>
      </p:sp>
      <p:sp>
        <p:nvSpPr>
          <p:cNvPr id="107" name="Google Shape;107;p14"/>
          <p:cNvSpPr txBox="1"/>
          <p:nvPr/>
        </p:nvSpPr>
        <p:spPr>
          <a:xfrm>
            <a:off x="4581525" y="4229100"/>
            <a:ext cx="302895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Ver trabajar al usuario real ("Job Shadowing"). Descubre lo que el usuario </a:t>
            </a:r>
            <a:r>
              <a:rPr lang="en-US" sz="1500" b="0" i="1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olvida</a:t>
            </a: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mencionar en las entrevistas.</a:t>
            </a:r>
            <a:endParaRPr/>
          </a:p>
        </p:txBody>
      </p:sp>
      <p:pic>
        <p:nvPicPr>
          <p:cNvPr id="108" name="Google Shape;108;p1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343900" y="3057525"/>
            <a:ext cx="571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 txBox="1"/>
          <p:nvPr/>
        </p:nvSpPr>
        <p:spPr>
          <a:xfrm>
            <a:off x="8343900" y="3819525"/>
            <a:ext cx="3180397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Talleres (JAD)</a:t>
            </a:r>
            <a:endParaRPr/>
          </a:p>
        </p:txBody>
      </p:sp>
      <p:sp>
        <p:nvSpPr>
          <p:cNvPr id="110" name="Google Shape;110;p14"/>
          <p:cNvSpPr txBox="1"/>
          <p:nvPr/>
        </p:nvSpPr>
        <p:spPr>
          <a:xfrm>
            <a:off x="8343900" y="4229100"/>
            <a:ext cx="302895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Reuniones conjuntas entre desarrolladores y usuarios para definir requisitos y resolver conflictos rápidamente.</a:t>
            </a:r>
            <a:endParaRPr/>
          </a:p>
        </p:txBody>
      </p:sp>
      <p:pic>
        <p:nvPicPr>
          <p:cNvPr id="111" name="Google Shape;111;p14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38212" y="3209925"/>
            <a:ext cx="3333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4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714875" y="3209925"/>
            <a:ext cx="3048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462962" y="3209925"/>
            <a:ext cx="33337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1" grpId="0"/>
      <p:bldP spid="103" grpId="0"/>
      <p:bldP spid="104" grpId="0"/>
      <p:bldP spid="106" grpId="0"/>
      <p:bldP spid="107" grpId="0"/>
      <p:bldP spid="109" grpId="0"/>
      <p:bldP spid="1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6750" y="1471612"/>
            <a:ext cx="514350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6750" y="4224337"/>
            <a:ext cx="5143500" cy="5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5"/>
          <p:cNvSpPr txBox="1"/>
          <p:nvPr/>
        </p:nvSpPr>
        <p:spPr>
          <a:xfrm>
            <a:off x="666750" y="404812"/>
            <a:ext cx="11401425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 dirty="0">
                <a:solidFill>
                  <a:srgbClr val="1E3A8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 </a:t>
            </a:r>
            <a:r>
              <a:rPr lang="en-US" sz="3300" b="0" i="0" u="none" strike="noStrike" cap="none" dirty="0" err="1">
                <a:solidFill>
                  <a:srgbClr val="1E3A8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Estructura</a:t>
            </a:r>
            <a:r>
              <a:rPr lang="en-US" sz="3300" b="0" i="0" u="none" strike="noStrike" cap="none" dirty="0">
                <a:solidFill>
                  <a:srgbClr val="1E3A8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de un </a:t>
            </a:r>
            <a:r>
              <a:rPr lang="en-US" sz="3300" b="0" i="0" u="none" strike="noStrike" cap="none" dirty="0" err="1">
                <a:solidFill>
                  <a:srgbClr val="1E3A8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Requerimiento</a:t>
            </a:r>
            <a:r>
              <a:rPr lang="en-US" sz="3300" b="0" i="0" u="none" strike="noStrike" cap="none" dirty="0">
                <a:solidFill>
                  <a:srgbClr val="1E3A8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3300" b="0" i="0" u="none" strike="noStrike" cap="none" dirty="0" err="1">
                <a:solidFill>
                  <a:srgbClr val="1E3A8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Funcional</a:t>
            </a:r>
            <a:endParaRPr dirty="0"/>
          </a:p>
        </p:txBody>
      </p:sp>
      <p:sp>
        <p:nvSpPr>
          <p:cNvPr id="116" name="Google Shape;116;p15"/>
          <p:cNvSpPr/>
          <p:nvPr/>
        </p:nvSpPr>
        <p:spPr>
          <a:xfrm>
            <a:off x="666750" y="1062037"/>
            <a:ext cx="10858500" cy="28575"/>
          </a:xfrm>
          <a:prstGeom prst="rect">
            <a:avLst/>
          </a:prstGeom>
          <a:solidFill>
            <a:srgbClr val="BFDB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6381750" y="1471612"/>
            <a:ext cx="54006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0" i="0" u="none" strike="noStrike" cap="none" dirty="0" err="1">
                <a:solidFill>
                  <a:srgbClr val="2563E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Anatomía</a:t>
            </a:r>
            <a:r>
              <a:rPr lang="en-US" sz="1950" b="0" i="0" u="none" strike="noStrike" cap="none" dirty="0">
                <a:solidFill>
                  <a:srgbClr val="2563E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1950" b="0" i="0" u="none" strike="noStrike" cap="none" dirty="0" err="1">
                <a:solidFill>
                  <a:srgbClr val="2563E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Detallada</a:t>
            </a:r>
            <a:endParaRPr dirty="0"/>
          </a:p>
        </p:txBody>
      </p:sp>
      <p:graphicFrame>
        <p:nvGraphicFramePr>
          <p:cNvPr id="119" name="Google Shape;119;p15"/>
          <p:cNvGraphicFramePr/>
          <p:nvPr>
            <p:extLst>
              <p:ext uri="{D42A27DB-BD31-4B8C-83A1-F6EECF244321}">
                <p14:modId xmlns:p14="http://schemas.microsoft.com/office/powerpoint/2010/main" val="3692254777"/>
              </p:ext>
            </p:extLst>
          </p:nvPr>
        </p:nvGraphicFramePr>
        <p:xfrm>
          <a:off x="6381750" y="1964781"/>
          <a:ext cx="5133975" cy="4486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0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7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Campo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3A8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 dirty="0" err="1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Explicación</a:t>
                      </a:r>
                      <a:r>
                        <a:rPr lang="en-US" sz="1200" b="1" i="0" u="none" strike="noStrike" cap="none" dirty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en-US" sz="1200" b="1" i="0" u="none" strike="noStrike" cap="none" dirty="0" err="1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Práctica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3A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7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50" b="1" i="0" u="none" strike="noStrike" cap="none">
                          <a:solidFill>
                            <a:srgbClr val="37415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Nombre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50" b="0" i="0" u="none" strike="noStrike" cap="none">
                          <a:solidFill>
                            <a:srgbClr val="37415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Verbo infinitivo único (Ej: Registrar Venta).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7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50" b="1" i="0" u="none" strike="noStrike" cap="none">
                          <a:solidFill>
                            <a:srgbClr val="37415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Resumen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50" b="0" i="0" u="none" strike="noStrike" cap="none">
                          <a:solidFill>
                            <a:srgbClr val="37415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¿Qué hace? ¿Para qué sirve? (Contexto).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7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50" b="1" i="0" u="none" strike="noStrike" cap="none">
                          <a:solidFill>
                            <a:srgbClr val="37415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Entradas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50" b="0" i="0" u="none" strike="noStrike" cap="none">
                          <a:solidFill>
                            <a:srgbClr val="37415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¿Qué datos </a:t>
                      </a:r>
                      <a:r>
                        <a:rPr lang="en-US" sz="1650" b="1" i="0" u="none" strike="noStrike" cap="none">
                          <a:solidFill>
                            <a:srgbClr val="37415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ingresa</a:t>
                      </a:r>
                      <a:r>
                        <a:rPr lang="en-US" sz="1650" b="0" i="0" u="none" strike="noStrike" cap="none">
                          <a:solidFill>
                            <a:srgbClr val="37415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el usuario? (Ej: ID Producto, Cantidad).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7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50" b="1" i="0" u="none" strike="noStrike" cap="none">
                          <a:solidFill>
                            <a:srgbClr val="37415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Resultado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50" b="0" i="0" u="none" strike="noStrike" cap="none" dirty="0">
                          <a:solidFill>
                            <a:srgbClr val="37415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¿</a:t>
                      </a:r>
                      <a:r>
                        <a:rPr lang="en-US" sz="1650" b="0" i="0" u="none" strike="noStrike" cap="none" dirty="0" err="1">
                          <a:solidFill>
                            <a:srgbClr val="37415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Qué</a:t>
                      </a:r>
                      <a:r>
                        <a:rPr lang="en-US" sz="1650" b="0" i="0" u="none" strike="noStrike" cap="none" dirty="0">
                          <a:solidFill>
                            <a:srgbClr val="37415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650" b="1" i="0" u="none" strike="noStrike" cap="none" dirty="0" err="1">
                          <a:solidFill>
                            <a:srgbClr val="37415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devuelve</a:t>
                      </a:r>
                      <a:r>
                        <a:rPr lang="en-US" sz="1650" b="0" i="0" u="none" strike="noStrike" cap="none" dirty="0">
                          <a:solidFill>
                            <a:srgbClr val="37415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650" b="0" i="0" u="none" strike="noStrike" cap="none" dirty="0" err="1">
                          <a:solidFill>
                            <a:srgbClr val="37415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el</a:t>
                      </a:r>
                      <a:r>
                        <a:rPr lang="en-US" sz="1650" b="0" i="0" u="none" strike="noStrike" cap="none" dirty="0">
                          <a:solidFill>
                            <a:srgbClr val="37415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650" b="0" i="0" u="none" strike="noStrike" cap="none" dirty="0" err="1">
                          <a:solidFill>
                            <a:srgbClr val="37415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sistema</a:t>
                      </a:r>
                      <a:r>
                        <a:rPr lang="en-US" sz="1650" b="0" i="0" u="none" strike="noStrike" cap="none" dirty="0">
                          <a:solidFill>
                            <a:srgbClr val="37415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? (</a:t>
                      </a:r>
                      <a:r>
                        <a:rPr lang="en-US" sz="1650" b="0" i="0" u="none" strike="noStrike" cap="none" dirty="0" err="1">
                          <a:solidFill>
                            <a:srgbClr val="37415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Ej</a:t>
                      </a:r>
                      <a:r>
                        <a:rPr lang="en-US" sz="1650" b="0" i="0" u="none" strike="noStrike" cap="none" dirty="0">
                          <a:solidFill>
                            <a:srgbClr val="37415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: </a:t>
                      </a:r>
                      <a:r>
                        <a:rPr lang="en-US" sz="1650" b="0" i="0" u="none" strike="noStrike" cap="none" dirty="0" err="1">
                          <a:solidFill>
                            <a:srgbClr val="37415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Mensaje</a:t>
                      </a:r>
                      <a:r>
                        <a:rPr lang="en-US" sz="1650" b="0" i="0" u="none" strike="noStrike" cap="none" dirty="0">
                          <a:solidFill>
                            <a:srgbClr val="37415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de </a:t>
                      </a:r>
                      <a:r>
                        <a:rPr lang="en-US" sz="1650" b="0" i="0" u="none" strike="noStrike" cap="none" dirty="0" err="1">
                          <a:solidFill>
                            <a:srgbClr val="37415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éxito</a:t>
                      </a:r>
                      <a:r>
                        <a:rPr lang="en-US" sz="1650" b="0" i="0" u="none" strike="noStrike" cap="none" dirty="0">
                          <a:solidFill>
                            <a:srgbClr val="37415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nuevo </a:t>
                      </a:r>
                      <a:r>
                        <a:rPr lang="en-US" sz="1650" b="0" i="0" u="none" strike="noStrike" cap="none" dirty="0" err="1">
                          <a:solidFill>
                            <a:srgbClr val="37415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registro</a:t>
                      </a:r>
                      <a:r>
                        <a:rPr lang="en-US" sz="1650" b="0" i="0" u="none" strike="noStrike" cap="none" dirty="0">
                          <a:solidFill>
                            <a:srgbClr val="37415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650" b="0" i="0" u="none" strike="noStrike" cap="none" dirty="0" err="1">
                          <a:solidFill>
                            <a:srgbClr val="37415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en</a:t>
                      </a:r>
                      <a:r>
                        <a:rPr lang="en-US" sz="1650" b="0" i="0" u="none" strike="noStrike" cap="none" dirty="0">
                          <a:solidFill>
                            <a:srgbClr val="37415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BD, PDF </a:t>
                      </a:r>
                      <a:r>
                        <a:rPr lang="en-US" sz="1650" b="0" i="0" u="none" strike="noStrike" cap="none" dirty="0" err="1">
                          <a:solidFill>
                            <a:srgbClr val="37415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generado</a:t>
                      </a:r>
                      <a:r>
                        <a:rPr lang="en-US" sz="1650" b="0" i="0" u="none" strike="noStrike" cap="none" dirty="0">
                          <a:solidFill>
                            <a:srgbClr val="37415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).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0" name="Google Shape;120;p15"/>
          <p:cNvSpPr txBox="1"/>
          <p:nvPr/>
        </p:nvSpPr>
        <p:spPr>
          <a:xfrm>
            <a:off x="1000125" y="1766887"/>
            <a:ext cx="474059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0" i="0" u="none" strike="noStrike" cap="none" dirty="0">
                <a:solidFill>
                  <a:srgbClr val="2563E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El </a:t>
            </a:r>
            <a:r>
              <a:rPr lang="en-US" sz="1950" b="0" i="0" u="none" strike="noStrike" cap="none" dirty="0" err="1">
                <a:solidFill>
                  <a:srgbClr val="2563E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Núcleo</a:t>
            </a:r>
            <a:r>
              <a:rPr lang="en-US" sz="1950" b="0" i="0" u="none" strike="noStrike" cap="none" dirty="0">
                <a:solidFill>
                  <a:srgbClr val="2563E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del Sistema</a:t>
            </a:r>
            <a:endParaRPr dirty="0"/>
          </a:p>
        </p:txBody>
      </p:sp>
      <p:sp>
        <p:nvSpPr>
          <p:cNvPr id="121" name="Google Shape;121;p15"/>
          <p:cNvSpPr txBox="1"/>
          <p:nvPr/>
        </p:nvSpPr>
        <p:spPr>
          <a:xfrm>
            <a:off x="1000125" y="2281237"/>
            <a:ext cx="451485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Describe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una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50" b="1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interacción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específica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entre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el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usuario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y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el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sistema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para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lograr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un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objetivo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dirty="0"/>
          </a:p>
        </p:txBody>
      </p:sp>
      <p:sp>
        <p:nvSpPr>
          <p:cNvPr id="122" name="Google Shape;122;p15"/>
          <p:cNvSpPr txBox="1"/>
          <p:nvPr/>
        </p:nvSpPr>
        <p:spPr>
          <a:xfrm>
            <a:off x="666750" y="3700462"/>
            <a:ext cx="514350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Fórmula</a:t>
            </a:r>
            <a:r>
              <a:rPr lang="en-US" sz="1650" b="1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n-US" sz="1650" b="1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Redacción</a:t>
            </a:r>
            <a:r>
              <a:rPr lang="en-US" sz="1650" b="1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dirty="0"/>
          </a:p>
        </p:txBody>
      </p:sp>
      <p:sp>
        <p:nvSpPr>
          <p:cNvPr id="123" name="Google Shape;123;p15"/>
          <p:cNvSpPr txBox="1"/>
          <p:nvPr/>
        </p:nvSpPr>
        <p:spPr>
          <a:xfrm>
            <a:off x="666750" y="4872037"/>
            <a:ext cx="51435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64748B"/>
                </a:solidFill>
                <a:latin typeface="Roboto"/>
                <a:ea typeface="Roboto"/>
                <a:cs typeface="Roboto"/>
                <a:sym typeface="Roboto"/>
              </a:rPr>
              <a:t>Ej: "El Cajero registra una Venta"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17" grpId="0"/>
      <p:bldP spid="120" grpId="0"/>
      <p:bldP spid="121" grpId="0"/>
      <p:bldP spid="122" grpId="0"/>
      <p:bldP spid="1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6"/>
          <p:cNvSpPr txBox="1"/>
          <p:nvPr/>
        </p:nvSpPr>
        <p:spPr>
          <a:xfrm>
            <a:off x="571500" y="104775"/>
            <a:ext cx="1160145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3. </a:t>
            </a:r>
            <a:r>
              <a:rPr lang="en-US" sz="3000" b="1" i="0" u="none" strike="noStrike" cap="none" dirty="0" err="1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Clasificación</a:t>
            </a:r>
            <a:r>
              <a:rPr lang="en-US" sz="3000" b="1" i="0" u="none" strike="noStrike" cap="none" dirty="0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 de No </a:t>
            </a:r>
            <a:r>
              <a:rPr lang="en-US" sz="3000" b="1" i="0" u="none" strike="noStrike" cap="none" dirty="0" err="1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Funcionales</a:t>
            </a:r>
            <a:r>
              <a:rPr lang="en-US" sz="3000" b="1" i="0" u="none" strike="noStrike" cap="none" dirty="0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 (RNF)</a:t>
            </a:r>
            <a:endParaRPr dirty="0"/>
          </a:p>
        </p:txBody>
      </p:sp>
      <p:sp>
        <p:nvSpPr>
          <p:cNvPr id="147" name="Google Shape;147;p16"/>
          <p:cNvSpPr/>
          <p:nvPr/>
        </p:nvSpPr>
        <p:spPr>
          <a:xfrm>
            <a:off x="571500" y="762000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6"/>
          <p:cNvSpPr txBox="1"/>
          <p:nvPr/>
        </p:nvSpPr>
        <p:spPr>
          <a:xfrm>
            <a:off x="571500" y="1352550"/>
            <a:ext cx="11049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Definen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la </a:t>
            </a:r>
            <a:r>
              <a:rPr lang="en-US" sz="1500" b="1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Calidad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del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sistema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. Se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suelen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clasificar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en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categorías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FURPS o ISO 25010:</a:t>
            </a:r>
            <a:endParaRPr dirty="0"/>
          </a:p>
        </p:txBody>
      </p:sp>
      <p:graphicFrame>
        <p:nvGraphicFramePr>
          <p:cNvPr id="149" name="Google Shape;149;p16"/>
          <p:cNvGraphicFramePr/>
          <p:nvPr/>
        </p:nvGraphicFramePr>
        <p:xfrm>
          <a:off x="571500" y="2038350"/>
          <a:ext cx="11039475" cy="4714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07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6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67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 dirty="0" err="1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Categoría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293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Definición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293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Ejemplo Concreto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29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33415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Rendimiento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Tiempos de respuesta y uso de recursos.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"El sistema debe cargar la lista de productos en menos de 2 segundos con 1000 usuarios concurrentes."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33415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Seguridad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Protección de datos y control de acceso.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"Las contraseñas deben almacenarse encriptadas usando SHA-256. La sesión expira tras 10 min de inactividad."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33415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Usabilidad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Facilidad de aprendizaje y uso.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"El proceso de compra debe requerir máximo 3 clics desde el carrito hasta la confirmación."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33415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Disponibilidad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Tiempo que el sistema está operativo.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 dirty="0">
                          <a:solidFill>
                            <a:srgbClr val="33415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"El </a:t>
                      </a:r>
                      <a:r>
                        <a:rPr lang="en-US" sz="1500" b="0" i="0" u="none" strike="noStrike" cap="none" dirty="0" err="1">
                          <a:solidFill>
                            <a:srgbClr val="33415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sistema</a:t>
                      </a:r>
                      <a:r>
                        <a:rPr lang="en-US" sz="1500" b="0" i="0" u="none" strike="noStrike" cap="none" dirty="0">
                          <a:solidFill>
                            <a:srgbClr val="33415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</a:t>
                      </a:r>
                      <a:r>
                        <a:rPr lang="en-US" sz="1500" b="0" i="0" u="none" strike="noStrike" cap="none" dirty="0" err="1">
                          <a:solidFill>
                            <a:srgbClr val="33415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debe</a:t>
                      </a:r>
                      <a:r>
                        <a:rPr lang="en-US" sz="1500" b="0" i="0" u="none" strike="noStrike" cap="none" dirty="0">
                          <a:solidFill>
                            <a:srgbClr val="33415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</a:t>
                      </a:r>
                      <a:r>
                        <a:rPr lang="en-US" sz="1500" b="0" i="0" u="none" strike="noStrike" cap="none" dirty="0" err="1">
                          <a:solidFill>
                            <a:srgbClr val="33415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estar</a:t>
                      </a:r>
                      <a:r>
                        <a:rPr lang="en-US" sz="1500" b="0" i="0" u="none" strike="noStrike" cap="none" dirty="0">
                          <a:solidFill>
                            <a:srgbClr val="33415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</a:t>
                      </a:r>
                      <a:r>
                        <a:rPr lang="en-US" sz="1500" b="0" i="0" u="none" strike="noStrike" cap="none" dirty="0" err="1">
                          <a:solidFill>
                            <a:srgbClr val="33415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operativo</a:t>
                      </a:r>
                      <a:r>
                        <a:rPr lang="en-US" sz="1500" b="0" i="0" u="none" strike="noStrike" cap="none" dirty="0">
                          <a:solidFill>
                            <a:srgbClr val="33415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</a:t>
                      </a:r>
                      <a:r>
                        <a:rPr lang="en-US" sz="1500" b="0" i="0" u="none" strike="noStrike" cap="none" dirty="0" err="1">
                          <a:solidFill>
                            <a:srgbClr val="33415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el</a:t>
                      </a:r>
                      <a:r>
                        <a:rPr lang="en-US" sz="1500" b="0" i="0" u="none" strike="noStrike" cap="none" dirty="0">
                          <a:solidFill>
                            <a:srgbClr val="33415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99.9% del </a:t>
                      </a:r>
                      <a:r>
                        <a:rPr lang="en-US" sz="1500" b="0" i="0" u="none" strike="noStrike" cap="none" dirty="0" err="1">
                          <a:solidFill>
                            <a:srgbClr val="33415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tiempo</a:t>
                      </a:r>
                      <a:r>
                        <a:rPr lang="en-US" sz="1500" b="0" i="0" u="none" strike="noStrike" cap="none" dirty="0">
                          <a:solidFill>
                            <a:srgbClr val="33415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(</a:t>
                      </a:r>
                      <a:r>
                        <a:rPr lang="en-US" sz="1500" b="0" i="0" u="none" strike="noStrike" cap="none" dirty="0" err="1">
                          <a:solidFill>
                            <a:srgbClr val="33415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aprox</a:t>
                      </a:r>
                      <a:r>
                        <a:rPr lang="en-US" sz="1500" b="0" i="0" u="none" strike="noStrike" cap="none" dirty="0">
                          <a:solidFill>
                            <a:srgbClr val="33415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. 8 horas de </a:t>
                      </a:r>
                      <a:r>
                        <a:rPr lang="en-US" sz="1500" b="0" i="0" u="none" strike="noStrike" cap="none" dirty="0" err="1">
                          <a:solidFill>
                            <a:srgbClr val="33415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caída</a:t>
                      </a:r>
                      <a:r>
                        <a:rPr lang="en-US" sz="1500" b="0" i="0" u="none" strike="noStrike" cap="none" dirty="0">
                          <a:solidFill>
                            <a:srgbClr val="33415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al </a:t>
                      </a:r>
                      <a:r>
                        <a:rPr lang="en-US" sz="1500" b="0" i="0" u="none" strike="noStrike" cap="none" dirty="0" err="1">
                          <a:solidFill>
                            <a:srgbClr val="33415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año</a:t>
                      </a:r>
                      <a:r>
                        <a:rPr lang="en-US" sz="1500" b="0" i="0" u="none" strike="noStrike" cap="none" dirty="0">
                          <a:solidFill>
                            <a:srgbClr val="33415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)."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  <p:bldP spid="14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6750" y="2300287"/>
            <a:ext cx="5238750" cy="33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86500" y="2300287"/>
            <a:ext cx="5238750" cy="332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7"/>
          <p:cNvSpPr txBox="1"/>
          <p:nvPr/>
        </p:nvSpPr>
        <p:spPr>
          <a:xfrm>
            <a:off x="666750" y="476250"/>
            <a:ext cx="11401425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 dirty="0" err="1">
                <a:solidFill>
                  <a:srgbClr val="1E3A8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Resumen</a:t>
            </a:r>
            <a:r>
              <a:rPr lang="en-US" sz="3300" b="0" i="0" u="none" strike="noStrike" cap="none" dirty="0">
                <a:solidFill>
                  <a:srgbClr val="1E3A8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: </a:t>
            </a:r>
            <a:r>
              <a:rPr lang="en-US" sz="3300" b="0" i="0" u="none" strike="noStrike" cap="none" dirty="0" err="1">
                <a:solidFill>
                  <a:srgbClr val="1E3A8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Funcional</a:t>
            </a:r>
            <a:r>
              <a:rPr lang="en-US" sz="3300" b="0" i="0" u="none" strike="noStrike" cap="none" dirty="0">
                <a:solidFill>
                  <a:srgbClr val="1E3A8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vs No </a:t>
            </a:r>
            <a:r>
              <a:rPr lang="en-US" sz="3300" b="0" i="0" u="none" strike="noStrike" cap="none" dirty="0" err="1">
                <a:solidFill>
                  <a:srgbClr val="1E3A8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Funcional</a:t>
            </a:r>
            <a:endParaRPr dirty="0"/>
          </a:p>
        </p:txBody>
      </p:sp>
      <p:sp>
        <p:nvSpPr>
          <p:cNvPr id="155" name="Google Shape;155;p17"/>
          <p:cNvSpPr/>
          <p:nvPr/>
        </p:nvSpPr>
        <p:spPr>
          <a:xfrm>
            <a:off x="666750" y="1133475"/>
            <a:ext cx="10858500" cy="28575"/>
          </a:xfrm>
          <a:prstGeom prst="rect">
            <a:avLst/>
          </a:prstGeom>
          <a:solidFill>
            <a:srgbClr val="BFDB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7"/>
          <p:cNvSpPr txBox="1"/>
          <p:nvPr/>
        </p:nvSpPr>
        <p:spPr>
          <a:xfrm>
            <a:off x="855821" y="2605087"/>
            <a:ext cx="4860607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0" i="0" u="none" strike="noStrike" cap="none" dirty="0">
                <a:solidFill>
                  <a:srgbClr val="4D7C0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FUNCIONALES (COMPORTAMIENTO)</a:t>
            </a:r>
            <a:endParaRPr dirty="0"/>
          </a:p>
        </p:txBody>
      </p:sp>
      <p:sp>
        <p:nvSpPr>
          <p:cNvPr id="157" name="Google Shape;157;p17"/>
          <p:cNvSpPr/>
          <p:nvPr/>
        </p:nvSpPr>
        <p:spPr>
          <a:xfrm>
            <a:off x="971550" y="3357562"/>
            <a:ext cx="4629150" cy="19050"/>
          </a:xfrm>
          <a:prstGeom prst="rect">
            <a:avLst/>
          </a:prstGeom>
          <a:solidFill>
            <a:srgbClr val="BEF2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7"/>
          <p:cNvSpPr txBox="1"/>
          <p:nvPr/>
        </p:nvSpPr>
        <p:spPr>
          <a:xfrm>
            <a:off x="6475571" y="2605087"/>
            <a:ext cx="486060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0" i="0" u="none" strike="noStrike" cap="none" dirty="0">
                <a:solidFill>
                  <a:srgbClr val="1E40A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 FUNCIONALES (CUALIDAD)</a:t>
            </a:r>
            <a:endParaRPr dirty="0"/>
          </a:p>
        </p:txBody>
      </p:sp>
      <p:sp>
        <p:nvSpPr>
          <p:cNvPr id="159" name="Google Shape;159;p17"/>
          <p:cNvSpPr/>
          <p:nvPr/>
        </p:nvSpPr>
        <p:spPr>
          <a:xfrm>
            <a:off x="6591300" y="3052762"/>
            <a:ext cx="4629150" cy="19050"/>
          </a:xfrm>
          <a:prstGeom prst="rect">
            <a:avLst/>
          </a:prstGeom>
          <a:solidFill>
            <a:srgbClr val="93C5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7"/>
          <p:cNvSpPr txBox="1"/>
          <p:nvPr/>
        </p:nvSpPr>
        <p:spPr>
          <a:xfrm>
            <a:off x="1257300" y="3567112"/>
            <a:ext cx="434340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Capturan la esencia del negocio.</a:t>
            </a:r>
            <a:endParaRPr/>
          </a:p>
        </p:txBody>
      </p:sp>
      <p:sp>
        <p:nvSpPr>
          <p:cNvPr id="161" name="Google Shape;161;p17"/>
          <p:cNvSpPr txBox="1"/>
          <p:nvPr/>
        </p:nvSpPr>
        <p:spPr>
          <a:xfrm>
            <a:off x="1257300" y="4024312"/>
            <a:ext cx="434340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Se pueden diagramar (Casos de Uso, Flujos).</a:t>
            </a:r>
            <a:endParaRPr/>
          </a:p>
        </p:txBody>
      </p:sp>
      <p:sp>
        <p:nvSpPr>
          <p:cNvPr id="162" name="Google Shape;162;p17"/>
          <p:cNvSpPr txBox="1"/>
          <p:nvPr/>
        </p:nvSpPr>
        <p:spPr>
          <a:xfrm>
            <a:off x="1257300" y="4452937"/>
            <a:ext cx="434340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Si faltan, el sistema es inútil.</a:t>
            </a:r>
            <a:endParaRPr/>
          </a:p>
        </p:txBody>
      </p:sp>
      <p:sp>
        <p:nvSpPr>
          <p:cNvPr id="163" name="Google Shape;163;p17"/>
          <p:cNvSpPr txBox="1"/>
          <p:nvPr/>
        </p:nvSpPr>
        <p:spPr>
          <a:xfrm>
            <a:off x="1257300" y="4881562"/>
            <a:ext cx="434340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Ej: "Calcular Impuestos", "Guardar Cliente".</a:t>
            </a:r>
            <a:endParaRPr/>
          </a:p>
        </p:txBody>
      </p:sp>
      <p:sp>
        <p:nvSpPr>
          <p:cNvPr id="164" name="Google Shape;164;p17"/>
          <p:cNvSpPr txBox="1"/>
          <p:nvPr/>
        </p:nvSpPr>
        <p:spPr>
          <a:xfrm>
            <a:off x="6877050" y="3262312"/>
            <a:ext cx="434340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Capturan la experiencia y la arquitectura.</a:t>
            </a:r>
            <a:endParaRPr/>
          </a:p>
        </p:txBody>
      </p:sp>
      <p:sp>
        <p:nvSpPr>
          <p:cNvPr id="165" name="Google Shape;165;p17"/>
          <p:cNvSpPr txBox="1"/>
          <p:nvPr/>
        </p:nvSpPr>
        <p:spPr>
          <a:xfrm>
            <a:off x="6877050" y="3719512"/>
            <a:ext cx="434340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Son difíciles de corregir al final.</a:t>
            </a:r>
            <a:endParaRPr/>
          </a:p>
        </p:txBody>
      </p:sp>
      <p:sp>
        <p:nvSpPr>
          <p:cNvPr id="166" name="Google Shape;166;p17"/>
          <p:cNvSpPr txBox="1"/>
          <p:nvPr/>
        </p:nvSpPr>
        <p:spPr>
          <a:xfrm>
            <a:off x="6877050" y="4148137"/>
            <a:ext cx="434340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Si faltan, el sistema es rechazado por lento o inseguro.</a:t>
            </a:r>
            <a:endParaRPr/>
          </a:p>
        </p:txBody>
      </p:sp>
      <p:sp>
        <p:nvSpPr>
          <p:cNvPr id="167" name="Google Shape;167;p17"/>
          <p:cNvSpPr txBox="1"/>
          <p:nvPr/>
        </p:nvSpPr>
        <p:spPr>
          <a:xfrm>
            <a:off x="6877050" y="4891087"/>
            <a:ext cx="434340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Ej: "Respuesta &lt; 1s", "Soporta 1000 usuarios".</a:t>
            </a:r>
            <a:endParaRPr/>
          </a:p>
        </p:txBody>
      </p:sp>
      <p:pic>
        <p:nvPicPr>
          <p:cNvPr id="168" name="Google Shape;168;p1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1550" y="3605212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1550" y="4062412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1550" y="4491037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1550" y="4919662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91300" y="3300412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91300" y="3757612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91300" y="4186237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91300" y="4929187"/>
            <a:ext cx="171450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56" grpId="0"/>
      <p:bldP spid="158" grpId="0"/>
      <p:bldP spid="160" grpId="0"/>
      <p:bldP spid="161" grpId="0"/>
      <p:bldP spid="162" grpId="0"/>
      <p:bldP spid="163" grpId="0"/>
      <p:bldP spid="164" grpId="0"/>
      <p:bldP spid="165" grpId="0"/>
      <p:bldP spid="166" grpId="0"/>
      <p:bldP spid="16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2328862"/>
            <a:ext cx="5143500" cy="326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6750" y="3995737"/>
            <a:ext cx="5143500" cy="15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9"/>
          <p:cNvSpPr txBox="1"/>
          <p:nvPr/>
        </p:nvSpPr>
        <p:spPr>
          <a:xfrm>
            <a:off x="666750" y="476250"/>
            <a:ext cx="11401425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 dirty="0">
                <a:solidFill>
                  <a:srgbClr val="1E3A8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4. Reglas de </a:t>
            </a:r>
            <a:r>
              <a:rPr lang="en-US" sz="3300" b="0" i="0" u="none" strike="noStrike" cap="none" dirty="0" err="1">
                <a:solidFill>
                  <a:srgbClr val="1E3A8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Negocio</a:t>
            </a:r>
            <a:r>
              <a:rPr lang="en-US" sz="3300" b="0" i="0" u="none" strike="noStrike" cap="none" dirty="0">
                <a:solidFill>
                  <a:srgbClr val="1E3A8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: La "Constitución"</a:t>
            </a:r>
            <a:endParaRPr dirty="0"/>
          </a:p>
        </p:txBody>
      </p:sp>
      <p:sp>
        <p:nvSpPr>
          <p:cNvPr id="203" name="Google Shape;203;p19"/>
          <p:cNvSpPr/>
          <p:nvPr/>
        </p:nvSpPr>
        <p:spPr>
          <a:xfrm>
            <a:off x="666750" y="1133475"/>
            <a:ext cx="10858500" cy="28575"/>
          </a:xfrm>
          <a:prstGeom prst="rect">
            <a:avLst/>
          </a:prstGeom>
          <a:solidFill>
            <a:srgbClr val="BFDB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9"/>
          <p:cNvSpPr txBox="1"/>
          <p:nvPr/>
        </p:nvSpPr>
        <p:spPr>
          <a:xfrm>
            <a:off x="666750" y="2328862"/>
            <a:ext cx="54006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0" i="0" u="none" strike="noStrike" cap="none" dirty="0">
                <a:solidFill>
                  <a:srgbClr val="2563E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Concepto Clave</a:t>
            </a:r>
            <a:endParaRPr dirty="0"/>
          </a:p>
        </p:txBody>
      </p:sp>
      <p:sp>
        <p:nvSpPr>
          <p:cNvPr id="205" name="Google Shape;205;p19"/>
          <p:cNvSpPr txBox="1"/>
          <p:nvPr/>
        </p:nvSpPr>
        <p:spPr>
          <a:xfrm>
            <a:off x="666750" y="2843212"/>
            <a:ext cx="5143500" cy="94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Son declaraciones que </a:t>
            </a:r>
            <a:r>
              <a:rPr lang="en-US" sz="1650" b="1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definen o restringen</a:t>
            </a:r>
            <a:r>
              <a:rPr lang="en-US" sz="1650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las operaciones del negocio. Existen independientemente del software.</a:t>
            </a:r>
            <a:endParaRPr/>
          </a:p>
        </p:txBody>
      </p:sp>
      <p:sp>
        <p:nvSpPr>
          <p:cNvPr id="206" name="Google Shape;206;p19"/>
          <p:cNvSpPr txBox="1"/>
          <p:nvPr/>
        </p:nvSpPr>
        <p:spPr>
          <a:xfrm>
            <a:off x="6677025" y="2624137"/>
            <a:ext cx="478059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0" i="0" u="none" strike="noStrike" cap="none" dirty="0" err="1">
                <a:solidFill>
                  <a:srgbClr val="2563E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Ejemplos</a:t>
            </a:r>
            <a:r>
              <a:rPr lang="en-US" sz="1950" b="0" i="0" u="none" strike="noStrike" cap="none" dirty="0">
                <a:solidFill>
                  <a:srgbClr val="2563E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Reales</a:t>
            </a:r>
            <a:endParaRPr dirty="0"/>
          </a:p>
        </p:txBody>
      </p:sp>
      <p:sp>
        <p:nvSpPr>
          <p:cNvPr id="207" name="Google Shape;207;p19"/>
          <p:cNvSpPr txBox="1"/>
          <p:nvPr/>
        </p:nvSpPr>
        <p:spPr>
          <a:xfrm>
            <a:off x="962025" y="4481512"/>
            <a:ext cx="45529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92400E"/>
                </a:solidFill>
                <a:latin typeface="Roboto"/>
                <a:ea typeface="Roboto"/>
                <a:cs typeface="Roboto"/>
                <a:sym typeface="Roboto"/>
              </a:rPr>
              <a:t>Nota Mental:</a:t>
            </a:r>
            <a:r>
              <a:rPr lang="en-US" sz="1500" b="0" i="0" u="none" strike="noStrike" cap="none" dirty="0">
                <a:solidFill>
                  <a:srgbClr val="92400E"/>
                </a:solidFill>
                <a:latin typeface="Roboto"/>
                <a:ea typeface="Roboto"/>
                <a:cs typeface="Roboto"/>
                <a:sym typeface="Roboto"/>
              </a:rPr>
              <a:t> El software no "</a:t>
            </a:r>
            <a:r>
              <a:rPr lang="en-US" sz="1500" b="0" i="0" u="none" strike="noStrike" cap="none" dirty="0" err="1">
                <a:solidFill>
                  <a:srgbClr val="92400E"/>
                </a:solidFill>
                <a:latin typeface="Roboto"/>
                <a:ea typeface="Roboto"/>
                <a:cs typeface="Roboto"/>
                <a:sym typeface="Roboto"/>
              </a:rPr>
              <a:t>inventa</a:t>
            </a:r>
            <a:r>
              <a:rPr lang="en-US" sz="1500" b="0" i="0" u="none" strike="noStrike" cap="none" dirty="0">
                <a:solidFill>
                  <a:srgbClr val="92400E"/>
                </a:solidFill>
                <a:latin typeface="Roboto"/>
                <a:ea typeface="Roboto"/>
                <a:cs typeface="Roboto"/>
                <a:sym typeface="Roboto"/>
              </a:rPr>
              <a:t>" </a:t>
            </a:r>
            <a:r>
              <a:rPr lang="en-US" sz="1500" b="0" i="0" u="none" strike="noStrike" cap="none" dirty="0" err="1">
                <a:solidFill>
                  <a:srgbClr val="92400E"/>
                </a:solidFill>
                <a:latin typeface="Roboto"/>
                <a:ea typeface="Roboto"/>
                <a:cs typeface="Roboto"/>
                <a:sym typeface="Roboto"/>
              </a:rPr>
              <a:t>estas</a:t>
            </a:r>
            <a:r>
              <a:rPr lang="en-US" sz="1500" b="0" i="0" u="none" strike="noStrike" cap="none" dirty="0">
                <a:solidFill>
                  <a:srgbClr val="92400E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92400E"/>
                </a:solidFill>
                <a:latin typeface="Roboto"/>
                <a:ea typeface="Roboto"/>
                <a:cs typeface="Roboto"/>
                <a:sym typeface="Roboto"/>
              </a:rPr>
              <a:t>reglas</a:t>
            </a:r>
            <a:r>
              <a:rPr lang="en-US" sz="1500" b="0" i="0" u="none" strike="noStrike" cap="none" dirty="0">
                <a:solidFill>
                  <a:srgbClr val="92400E"/>
                </a:solidFill>
                <a:latin typeface="Roboto"/>
                <a:ea typeface="Roboto"/>
                <a:cs typeface="Roboto"/>
                <a:sym typeface="Roboto"/>
              </a:rPr>
              <a:t>; </a:t>
            </a:r>
            <a:r>
              <a:rPr lang="en-US" sz="1500" b="0" i="0" u="none" strike="noStrike" cap="none" dirty="0" err="1">
                <a:solidFill>
                  <a:srgbClr val="92400E"/>
                </a:solidFill>
                <a:latin typeface="Roboto"/>
                <a:ea typeface="Roboto"/>
                <a:cs typeface="Roboto"/>
                <a:sym typeface="Roboto"/>
              </a:rPr>
              <a:t>el</a:t>
            </a:r>
            <a:r>
              <a:rPr lang="en-US" sz="1500" b="0" i="0" u="none" strike="noStrike" cap="none" dirty="0">
                <a:solidFill>
                  <a:srgbClr val="92400E"/>
                </a:solidFill>
                <a:latin typeface="Roboto"/>
                <a:ea typeface="Roboto"/>
                <a:cs typeface="Roboto"/>
                <a:sym typeface="Roboto"/>
              </a:rPr>
              <a:t> software se </a:t>
            </a:r>
            <a:r>
              <a:rPr lang="en-US" sz="1500" b="0" i="0" u="none" strike="noStrike" cap="none" dirty="0" err="1">
                <a:solidFill>
                  <a:srgbClr val="92400E"/>
                </a:solidFill>
                <a:latin typeface="Roboto"/>
                <a:ea typeface="Roboto"/>
                <a:cs typeface="Roboto"/>
                <a:sym typeface="Roboto"/>
              </a:rPr>
              <a:t>programa</a:t>
            </a:r>
            <a:r>
              <a:rPr lang="en-US" sz="1500" b="0" i="0" u="none" strike="noStrike" cap="none" dirty="0">
                <a:solidFill>
                  <a:srgbClr val="92400E"/>
                </a:solidFill>
                <a:latin typeface="Roboto"/>
                <a:ea typeface="Roboto"/>
                <a:cs typeface="Roboto"/>
                <a:sym typeface="Roboto"/>
              </a:rPr>
              <a:t> para </a:t>
            </a:r>
            <a:r>
              <a:rPr lang="en-US" sz="1500" b="1" i="0" u="none" strike="noStrike" cap="none" dirty="0" err="1">
                <a:solidFill>
                  <a:srgbClr val="92400E"/>
                </a:solidFill>
                <a:latin typeface="Roboto"/>
                <a:ea typeface="Roboto"/>
                <a:cs typeface="Roboto"/>
                <a:sym typeface="Roboto"/>
              </a:rPr>
              <a:t>obedecerlas</a:t>
            </a:r>
            <a:r>
              <a:rPr lang="en-US" sz="1500" b="0" i="0" u="none" strike="noStrike" cap="none" dirty="0">
                <a:solidFill>
                  <a:srgbClr val="92400E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dirty="0"/>
          </a:p>
        </p:txBody>
      </p:sp>
      <p:sp>
        <p:nvSpPr>
          <p:cNvPr id="208" name="Google Shape;208;p19"/>
          <p:cNvSpPr txBox="1"/>
          <p:nvPr/>
        </p:nvSpPr>
        <p:spPr>
          <a:xfrm>
            <a:off x="6962775" y="3071812"/>
            <a:ext cx="426720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Comercial:</a:t>
            </a:r>
            <a:r>
              <a:rPr lang="en-US" sz="1650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"Un cliente VIP tiene 20% de descuento si paga en efectivo."</a:t>
            </a:r>
            <a:endParaRPr/>
          </a:p>
        </p:txBody>
      </p:sp>
      <p:sp>
        <p:nvSpPr>
          <p:cNvPr id="209" name="Google Shape;209;p19"/>
          <p:cNvSpPr txBox="1"/>
          <p:nvPr/>
        </p:nvSpPr>
        <p:spPr>
          <a:xfrm>
            <a:off x="6962775" y="3814762"/>
            <a:ext cx="426720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Legal:</a:t>
            </a:r>
            <a:r>
              <a:rPr lang="en-US" sz="1650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"No se pueden vender bebidas alcohólicas después de las 2:00 AM."</a:t>
            </a:r>
            <a:endParaRPr/>
          </a:p>
        </p:txBody>
      </p:sp>
      <p:sp>
        <p:nvSpPr>
          <p:cNvPr id="210" name="Google Shape;210;p19"/>
          <p:cNvSpPr txBox="1"/>
          <p:nvPr/>
        </p:nvSpPr>
        <p:spPr>
          <a:xfrm>
            <a:off x="6962775" y="4557712"/>
            <a:ext cx="426720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Logística:</a:t>
            </a:r>
            <a:r>
              <a:rPr lang="en-US" sz="1650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"El envío es gratuito solo para compras superiores a $100.000."</a:t>
            </a:r>
            <a:endParaRPr/>
          </a:p>
        </p:txBody>
      </p:sp>
      <p:pic>
        <p:nvPicPr>
          <p:cNvPr id="211" name="Google Shape;211;p19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77025" y="3109912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9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77025" y="3852862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9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77025" y="4595812"/>
            <a:ext cx="171450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0"/>
      <p:bldP spid="204" grpId="0"/>
      <p:bldP spid="205" grpId="0"/>
      <p:bldP spid="206" grpId="0"/>
      <p:bldP spid="207" grpId="0"/>
      <p:bldP spid="208" grpId="0"/>
      <p:bldP spid="209" grpId="0"/>
      <p:bldP spid="2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3194744"/>
            <a:ext cx="5334000" cy="2802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86500" y="3194744"/>
            <a:ext cx="5334000" cy="280213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7"/>
          <p:cNvSpPr txBox="1"/>
          <p:nvPr/>
        </p:nvSpPr>
        <p:spPr>
          <a:xfrm>
            <a:off x="571500" y="571500"/>
            <a:ext cx="1160145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4. Regla de </a:t>
            </a:r>
            <a:r>
              <a:rPr lang="en-US" sz="3000" b="1" i="0" u="none" strike="noStrike" cap="none" dirty="0" err="1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Negocio</a:t>
            </a:r>
            <a:r>
              <a:rPr lang="en-US" sz="3000" b="1" i="0" u="none" strike="noStrike" cap="none" dirty="0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 vs. </a:t>
            </a:r>
            <a:r>
              <a:rPr lang="en-US" sz="3000" b="1" i="0" u="none" strike="noStrike" cap="none" dirty="0" err="1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Requisito</a:t>
            </a:r>
            <a:endParaRPr dirty="0"/>
          </a:p>
        </p:txBody>
      </p:sp>
      <p:sp>
        <p:nvSpPr>
          <p:cNvPr id="158" name="Google Shape;158;p17"/>
          <p:cNvSpPr/>
          <p:nvPr/>
        </p:nvSpPr>
        <p:spPr>
          <a:xfrm>
            <a:off x="571500" y="1228725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7"/>
          <p:cNvSpPr txBox="1"/>
          <p:nvPr/>
        </p:nvSpPr>
        <p:spPr>
          <a:xfrm>
            <a:off x="571500" y="2108894"/>
            <a:ext cx="1104900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Es vital </a:t>
            </a:r>
            <a:r>
              <a:rPr lang="en-US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distinguirlos</a:t>
            </a:r>
            <a:r>
              <a:rPr lang="en-US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: La Regla de </a:t>
            </a:r>
            <a:r>
              <a:rPr lang="en-US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Negocio</a:t>
            </a:r>
            <a:r>
              <a:rPr lang="en-US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b="1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existe</a:t>
            </a:r>
            <a:r>
              <a:rPr lang="en-US" b="1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b="1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aunque</a:t>
            </a:r>
            <a:r>
              <a:rPr lang="en-US" b="1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no </a:t>
            </a:r>
            <a:r>
              <a:rPr lang="en-US" b="1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haya</a:t>
            </a:r>
            <a:r>
              <a:rPr lang="en-US" b="1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software</a:t>
            </a:r>
            <a:r>
              <a:rPr lang="en-US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. El </a:t>
            </a:r>
            <a:r>
              <a:rPr lang="en-US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Requisito</a:t>
            </a:r>
            <a:r>
              <a:rPr lang="en-US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es lo </a:t>
            </a:r>
            <a:r>
              <a:rPr lang="en-US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que</a:t>
            </a:r>
            <a:r>
              <a:rPr lang="en-US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el</a:t>
            </a:r>
            <a:r>
              <a:rPr lang="en-US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software </a:t>
            </a:r>
            <a:r>
              <a:rPr lang="en-US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hace</a:t>
            </a:r>
            <a:r>
              <a:rPr lang="en-US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para </a:t>
            </a:r>
            <a:r>
              <a:rPr lang="en-US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cumplir</a:t>
            </a:r>
            <a:r>
              <a:rPr lang="en-US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la </a:t>
            </a:r>
            <a:r>
              <a:rPr lang="en-US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regla</a:t>
            </a:r>
            <a:r>
              <a:rPr lang="en-US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2400" dirty="0"/>
          </a:p>
        </p:txBody>
      </p:sp>
      <p:sp>
        <p:nvSpPr>
          <p:cNvPr id="160" name="Google Shape;160;p17"/>
          <p:cNvSpPr txBox="1"/>
          <p:nvPr/>
        </p:nvSpPr>
        <p:spPr>
          <a:xfrm>
            <a:off x="1247775" y="3490019"/>
            <a:ext cx="4580572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991B1B"/>
                </a:solidFill>
                <a:latin typeface="Inter"/>
                <a:ea typeface="Inter"/>
                <a:cs typeface="Inter"/>
                <a:sym typeface="Inter"/>
              </a:rPr>
              <a:t>Regla de Negocio</a:t>
            </a:r>
            <a:endParaRPr/>
          </a:p>
        </p:txBody>
      </p:sp>
      <p:sp>
        <p:nvSpPr>
          <p:cNvPr id="161" name="Google Shape;161;p17"/>
          <p:cNvSpPr txBox="1"/>
          <p:nvPr/>
        </p:nvSpPr>
        <p:spPr>
          <a:xfrm>
            <a:off x="866775" y="3956744"/>
            <a:ext cx="47434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1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"Un estudiante no puede matricularse si tiene deudas pendientes con la biblioteca."</a:t>
            </a:r>
            <a:endParaRPr/>
          </a:p>
        </p:txBody>
      </p:sp>
      <p:sp>
        <p:nvSpPr>
          <p:cNvPr id="162" name="Google Shape;162;p17"/>
          <p:cNvSpPr txBox="1"/>
          <p:nvPr/>
        </p:nvSpPr>
        <p:spPr>
          <a:xfrm>
            <a:off x="866775" y="4756844"/>
            <a:ext cx="4743450" cy="48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7F1D1D"/>
                </a:solidFill>
                <a:latin typeface="Inter"/>
                <a:ea typeface="Inter"/>
                <a:cs typeface="Inter"/>
                <a:sym typeface="Inter"/>
              </a:rPr>
              <a:t>* Esto es una política de la universidad, independiente de si usan Excel, papel o software.</a:t>
            </a:r>
            <a:endParaRPr/>
          </a:p>
        </p:txBody>
      </p:sp>
      <p:sp>
        <p:nvSpPr>
          <p:cNvPr id="163" name="Google Shape;163;p17"/>
          <p:cNvSpPr txBox="1"/>
          <p:nvPr/>
        </p:nvSpPr>
        <p:spPr>
          <a:xfrm>
            <a:off x="6962775" y="3490019"/>
            <a:ext cx="4580572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166534"/>
                </a:solidFill>
                <a:latin typeface="Inter"/>
                <a:ea typeface="Inter"/>
                <a:cs typeface="Inter"/>
                <a:sym typeface="Inter"/>
              </a:rPr>
              <a:t>Requisito Funcional</a:t>
            </a:r>
            <a:endParaRPr/>
          </a:p>
        </p:txBody>
      </p:sp>
      <p:sp>
        <p:nvSpPr>
          <p:cNvPr id="164" name="Google Shape;164;p17"/>
          <p:cNvSpPr txBox="1"/>
          <p:nvPr/>
        </p:nvSpPr>
        <p:spPr>
          <a:xfrm>
            <a:off x="6581775" y="3956744"/>
            <a:ext cx="474345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1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"El sistema debe validar el estado financiero del estudiante al intentar registrar materias y bloquear el proceso si retorna 'Deuda'."</a:t>
            </a:r>
            <a:endParaRPr/>
          </a:p>
        </p:txBody>
      </p:sp>
      <p:sp>
        <p:nvSpPr>
          <p:cNvPr id="165" name="Google Shape;165;p17"/>
          <p:cNvSpPr txBox="1"/>
          <p:nvPr/>
        </p:nvSpPr>
        <p:spPr>
          <a:xfrm>
            <a:off x="6581775" y="5061644"/>
            <a:ext cx="4743450" cy="48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14532D"/>
                </a:solidFill>
                <a:latin typeface="Inter"/>
                <a:ea typeface="Inter"/>
                <a:cs typeface="Inter"/>
                <a:sym typeface="Inter"/>
              </a:rPr>
              <a:t>* Esta es la función que programamos para hacer cumplir la regla.</a:t>
            </a:r>
            <a:endParaRPr/>
          </a:p>
        </p:txBody>
      </p:sp>
      <p:pic>
        <p:nvPicPr>
          <p:cNvPr id="166" name="Google Shape;166;p1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6775" y="3513832"/>
            <a:ext cx="2857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81775" y="3513832"/>
            <a:ext cx="28575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59" grpId="0"/>
      <p:bldP spid="160" grpId="0"/>
      <p:bldP spid="161" grpId="0"/>
      <p:bldP spid="162" grpId="0"/>
      <p:bldP spid="163" grpId="0"/>
      <p:bldP spid="164" grpId="0"/>
      <p:bldP spid="16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2143125"/>
            <a:ext cx="5286375" cy="362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8"/>
          <p:cNvSpPr txBox="1"/>
          <p:nvPr/>
        </p:nvSpPr>
        <p:spPr>
          <a:xfrm>
            <a:off x="571500" y="571500"/>
            <a:ext cx="1160145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Caso </a:t>
            </a:r>
            <a:r>
              <a:rPr lang="en-US" sz="3000" b="1" i="0" u="none" strike="noStrike" cap="none" dirty="0" err="1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Práctico</a:t>
            </a:r>
            <a:r>
              <a:rPr lang="en-US" sz="3000" b="1" i="0" u="none" strike="noStrike" cap="none" dirty="0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: "El </a:t>
            </a:r>
            <a:r>
              <a:rPr lang="en-US" sz="3000" b="1" i="0" u="none" strike="noStrike" cap="none" dirty="0" err="1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Náufrago</a:t>
            </a:r>
            <a:r>
              <a:rPr lang="en-US" sz="3000" b="1" i="0" u="none" strike="noStrike" cap="none" dirty="0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000" b="1" i="0" u="none" strike="noStrike" cap="none" dirty="0" err="1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Satisfecho</a:t>
            </a:r>
            <a:r>
              <a:rPr lang="en-US" sz="3000" b="1" i="0" u="none" strike="noStrike" cap="none" dirty="0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"</a:t>
            </a:r>
            <a:endParaRPr dirty="0"/>
          </a:p>
        </p:txBody>
      </p:sp>
      <p:sp>
        <p:nvSpPr>
          <p:cNvPr id="175" name="Google Shape;175;p18"/>
          <p:cNvSpPr/>
          <p:nvPr/>
        </p:nvSpPr>
        <p:spPr>
          <a:xfrm>
            <a:off x="571500" y="1228725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8"/>
          <p:cNvSpPr txBox="1"/>
          <p:nvPr/>
        </p:nvSpPr>
        <p:spPr>
          <a:xfrm>
            <a:off x="645319" y="2354937"/>
            <a:ext cx="555069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Contexto</a:t>
            </a:r>
            <a:r>
              <a:rPr lang="en-US" b="1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del </a:t>
            </a:r>
            <a:r>
              <a:rPr lang="en-US" b="1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Negocio</a:t>
            </a:r>
            <a:endParaRPr sz="2400" dirty="0"/>
          </a:p>
        </p:txBody>
      </p:sp>
      <p:sp>
        <p:nvSpPr>
          <p:cNvPr id="177" name="Google Shape;177;p18"/>
          <p:cNvSpPr txBox="1"/>
          <p:nvPr/>
        </p:nvSpPr>
        <p:spPr>
          <a:xfrm>
            <a:off x="571500" y="2730996"/>
            <a:ext cx="528637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Una hamburguesería está creciendo y los cálculos manuales causan pérdidas.</a:t>
            </a:r>
            <a:endParaRPr/>
          </a:p>
        </p:txBody>
      </p:sp>
      <p:sp>
        <p:nvSpPr>
          <p:cNvPr id="178" name="Google Shape;178;p18"/>
          <p:cNvSpPr txBox="1"/>
          <p:nvPr/>
        </p:nvSpPr>
        <p:spPr>
          <a:xfrm>
            <a:off x="6896100" y="2438400"/>
            <a:ext cx="4650581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2563EB"/>
                </a:solidFill>
                <a:latin typeface="Inter"/>
                <a:ea typeface="Inter"/>
                <a:cs typeface="Inter"/>
                <a:sym typeface="Inter"/>
              </a:rPr>
              <a:t>Reto para </a:t>
            </a:r>
            <a:r>
              <a:rPr lang="en-US" sz="1800" b="1" i="0" u="none" strike="noStrike" cap="none" dirty="0" err="1">
                <a:solidFill>
                  <a:srgbClr val="2563EB"/>
                </a:solidFill>
                <a:latin typeface="Inter"/>
                <a:ea typeface="Inter"/>
                <a:cs typeface="Inter"/>
                <a:sym typeface="Inter"/>
              </a:rPr>
              <a:t>el</a:t>
            </a:r>
            <a:r>
              <a:rPr lang="en-US" sz="1800" b="1" i="0" u="none" strike="noStrike" cap="none" dirty="0">
                <a:solidFill>
                  <a:srgbClr val="2563E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800" b="1" i="0" u="none" strike="noStrike" cap="none" dirty="0" err="1">
                <a:solidFill>
                  <a:srgbClr val="2563EB"/>
                </a:solidFill>
                <a:latin typeface="Inter"/>
                <a:ea typeface="Inter"/>
                <a:cs typeface="Inter"/>
                <a:sym typeface="Inter"/>
              </a:rPr>
              <a:t>Analista</a:t>
            </a:r>
            <a:endParaRPr dirty="0"/>
          </a:p>
        </p:txBody>
      </p:sp>
      <p:sp>
        <p:nvSpPr>
          <p:cNvPr id="179" name="Google Shape;179;p18"/>
          <p:cNvSpPr txBox="1"/>
          <p:nvPr/>
        </p:nvSpPr>
        <p:spPr>
          <a:xfrm>
            <a:off x="6629400" y="2905125"/>
            <a:ext cx="469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El dueño dice: </a:t>
            </a:r>
            <a:r>
              <a:rPr lang="en-US" sz="1500" b="0" i="1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"Quiero algo rápido para cobrar y que no me deje vender lo que no tengo."</a:t>
            </a:r>
            <a:endParaRPr/>
          </a:p>
        </p:txBody>
      </p:sp>
      <p:sp>
        <p:nvSpPr>
          <p:cNvPr id="180" name="Google Shape;180;p18"/>
          <p:cNvSpPr txBox="1"/>
          <p:nvPr/>
        </p:nvSpPr>
        <p:spPr>
          <a:xfrm>
            <a:off x="6629400" y="3705225"/>
            <a:ext cx="46958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Tu </a:t>
            </a:r>
            <a:r>
              <a:rPr lang="en-US" sz="1500" b="1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misión</a:t>
            </a:r>
            <a:r>
              <a:rPr lang="en-US" sz="1500" b="1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es </a:t>
            </a:r>
            <a:r>
              <a:rPr lang="en-US" sz="1500" b="1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traducir</a:t>
            </a:r>
            <a:r>
              <a:rPr lang="en-US" sz="1500" b="1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1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esto</a:t>
            </a:r>
            <a:r>
              <a:rPr lang="en-US" sz="1500" b="1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a:</a:t>
            </a:r>
            <a:endParaRPr dirty="0"/>
          </a:p>
        </p:txBody>
      </p:sp>
      <p:sp>
        <p:nvSpPr>
          <p:cNvPr id="181" name="Google Shape;181;p18"/>
          <p:cNvSpPr txBox="1"/>
          <p:nvPr/>
        </p:nvSpPr>
        <p:spPr>
          <a:xfrm>
            <a:off x="809625" y="3531096"/>
            <a:ext cx="50482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Menú</a:t>
            </a:r>
            <a:r>
              <a:rPr lang="en-US" sz="1500" b="1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Sencilla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($20), Doble ($25), Triple ($30).</a:t>
            </a:r>
            <a:endParaRPr dirty="0"/>
          </a:p>
        </p:txBody>
      </p:sp>
      <p:sp>
        <p:nvSpPr>
          <p:cNvPr id="182" name="Google Shape;182;p18"/>
          <p:cNvSpPr txBox="1"/>
          <p:nvPr/>
        </p:nvSpPr>
        <p:spPr>
          <a:xfrm>
            <a:off x="809625" y="3950196"/>
            <a:ext cx="50482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Política de Pago: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Efectivo (sin recargo) o Tarjeta (+5%).</a:t>
            </a:r>
            <a:endParaRPr/>
          </a:p>
        </p:txBody>
      </p:sp>
      <p:sp>
        <p:nvSpPr>
          <p:cNvPr id="183" name="Google Shape;183;p18"/>
          <p:cNvSpPr txBox="1"/>
          <p:nvPr/>
        </p:nvSpPr>
        <p:spPr>
          <a:xfrm>
            <a:off x="809625" y="4674096"/>
            <a:ext cx="50482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Política de Inventario: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No se puede vender si no hay ingredientes suficientes.</a:t>
            </a:r>
            <a:endParaRPr/>
          </a:p>
        </p:txBody>
      </p:sp>
      <p:pic>
        <p:nvPicPr>
          <p:cNvPr id="184" name="Google Shape;184;p1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29400" y="2462212"/>
            <a:ext cx="1714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8"/>
          <p:cNvSpPr txBox="1"/>
          <p:nvPr/>
        </p:nvSpPr>
        <p:spPr>
          <a:xfrm>
            <a:off x="7058025" y="4200525"/>
            <a:ext cx="426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Un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Requisito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Funcional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(Venta).</a:t>
            </a:r>
            <a:endParaRPr dirty="0"/>
          </a:p>
        </p:txBody>
      </p:sp>
      <p:sp>
        <p:nvSpPr>
          <p:cNvPr id="186" name="Google Shape;186;p18"/>
          <p:cNvSpPr txBox="1"/>
          <p:nvPr/>
        </p:nvSpPr>
        <p:spPr>
          <a:xfrm>
            <a:off x="7058025" y="4600575"/>
            <a:ext cx="426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Un Requisito Funcional (Inventario).</a:t>
            </a:r>
            <a:endParaRPr/>
          </a:p>
        </p:txBody>
      </p:sp>
      <p:sp>
        <p:nvSpPr>
          <p:cNvPr id="187" name="Google Shape;187;p18"/>
          <p:cNvSpPr txBox="1"/>
          <p:nvPr/>
        </p:nvSpPr>
        <p:spPr>
          <a:xfrm>
            <a:off x="7058025" y="5000625"/>
            <a:ext cx="426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Una Regla de Negocio Clave.</a:t>
            </a:r>
            <a:endParaRPr/>
          </a:p>
        </p:txBody>
      </p:sp>
      <p:sp>
        <p:nvSpPr>
          <p:cNvPr id="188" name="Google Shape;188;p18"/>
          <p:cNvSpPr txBox="1"/>
          <p:nvPr/>
        </p:nvSpPr>
        <p:spPr>
          <a:xfrm>
            <a:off x="571500" y="3483471"/>
            <a:ext cx="104775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2563EB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 dirty="0"/>
          </a:p>
        </p:txBody>
      </p:sp>
      <p:sp>
        <p:nvSpPr>
          <p:cNvPr id="189" name="Google Shape;189;p18"/>
          <p:cNvSpPr txBox="1"/>
          <p:nvPr/>
        </p:nvSpPr>
        <p:spPr>
          <a:xfrm>
            <a:off x="571500" y="3902571"/>
            <a:ext cx="104775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2563EB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90" name="Google Shape;190;p18"/>
          <p:cNvSpPr txBox="1"/>
          <p:nvPr/>
        </p:nvSpPr>
        <p:spPr>
          <a:xfrm>
            <a:off x="571500" y="4626471"/>
            <a:ext cx="104775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2563EB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91" name="Google Shape;191;p18"/>
          <p:cNvSpPr txBox="1"/>
          <p:nvPr/>
        </p:nvSpPr>
        <p:spPr>
          <a:xfrm>
            <a:off x="6819900" y="4152900"/>
            <a:ext cx="104775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2563EB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 dirty="0"/>
          </a:p>
        </p:txBody>
      </p:sp>
      <p:sp>
        <p:nvSpPr>
          <p:cNvPr id="192" name="Google Shape;192;p18"/>
          <p:cNvSpPr txBox="1"/>
          <p:nvPr/>
        </p:nvSpPr>
        <p:spPr>
          <a:xfrm>
            <a:off x="6819900" y="4552950"/>
            <a:ext cx="104775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2563EB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93" name="Google Shape;193;p18"/>
          <p:cNvSpPr txBox="1"/>
          <p:nvPr/>
        </p:nvSpPr>
        <p:spPr>
          <a:xfrm>
            <a:off x="6819900" y="4953000"/>
            <a:ext cx="104775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2563EB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/>
      <p:bldP spid="176" grpId="0"/>
      <p:bldP spid="177" grpId="0"/>
      <p:bldP spid="178" grpId="0"/>
      <p:bldP spid="179" grpId="0"/>
      <p:bldP spid="180" grpId="0"/>
      <p:bldP spid="181" grpId="0"/>
      <p:bldP spid="182" grpId="0"/>
      <p:bldP spid="183" grpId="0"/>
      <p:bldP spid="185" grpId="0"/>
      <p:bldP spid="186" grpId="0"/>
      <p:bldP spid="187" grpId="0"/>
      <p:bldP spid="188" grpId="0"/>
      <p:bldP spid="189" grpId="0"/>
      <p:bldP spid="190" grpId="0"/>
      <p:bldP spid="191" grpId="0"/>
      <p:bldP spid="192" grpId="0"/>
      <p:bldP spid="19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9"/>
          <p:cNvSpPr txBox="1"/>
          <p:nvPr/>
        </p:nvSpPr>
        <p:spPr>
          <a:xfrm>
            <a:off x="571500" y="571500"/>
            <a:ext cx="116014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 err="1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Solución</a:t>
            </a:r>
            <a:endParaRPr dirty="0"/>
          </a:p>
        </p:txBody>
      </p:sp>
      <p:sp>
        <p:nvSpPr>
          <p:cNvPr id="200" name="Google Shape;200;p19"/>
          <p:cNvSpPr/>
          <p:nvPr/>
        </p:nvSpPr>
        <p:spPr>
          <a:xfrm>
            <a:off x="571500" y="1228725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01" name="Google Shape;201;p19"/>
          <p:cNvGraphicFramePr/>
          <p:nvPr>
            <p:extLst>
              <p:ext uri="{D42A27DB-BD31-4B8C-83A1-F6EECF244321}">
                <p14:modId xmlns:p14="http://schemas.microsoft.com/office/powerpoint/2010/main" val="3655285638"/>
              </p:ext>
            </p:extLst>
          </p:nvPr>
        </p:nvGraphicFramePr>
        <p:xfrm>
          <a:off x="571500" y="1905000"/>
          <a:ext cx="11039475" cy="4105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31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2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1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 dirty="0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Tipo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293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Descripción Detallada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29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1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33415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RF-01: Registrar Venta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El sistema debe permitir al Cajero seleccionar el tipo de hamburguesa y la cantidad, calculando el subtotal automáticamente.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1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33415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RF-02: Control Stock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El sistema debe descontar del inventario los ingredientes correspondientes (pan, carne, queso) al confirmar una venta.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1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33415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Regla de Negocio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1" u="none" strike="noStrike" cap="none">
                          <a:solidFill>
                            <a:srgbClr val="33415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"Cargo por uso de datáfono"</a:t>
                      </a: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: Todo pago con tarjeta de crédito tendrá un recargo automático del 5% sobre el total de la venta.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1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33415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RNF (Usabilidad)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 dirty="0">
                          <a:solidFill>
                            <a:srgbClr val="33415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El </a:t>
                      </a:r>
                      <a:r>
                        <a:rPr lang="en-US" sz="1500" b="0" i="0" u="none" strike="noStrike" cap="none" dirty="0" err="1">
                          <a:solidFill>
                            <a:srgbClr val="33415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registro</a:t>
                      </a:r>
                      <a:r>
                        <a:rPr lang="en-US" sz="1500" b="0" i="0" u="none" strike="noStrike" cap="none" dirty="0">
                          <a:solidFill>
                            <a:srgbClr val="33415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de </a:t>
                      </a:r>
                      <a:r>
                        <a:rPr lang="en-US" sz="1500" b="0" i="0" u="none" strike="noStrike" cap="none" dirty="0" err="1">
                          <a:solidFill>
                            <a:srgbClr val="33415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una</a:t>
                      </a:r>
                      <a:r>
                        <a:rPr lang="en-US" sz="1500" b="0" i="0" u="none" strike="noStrike" cap="none" dirty="0">
                          <a:solidFill>
                            <a:srgbClr val="33415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</a:t>
                      </a:r>
                      <a:r>
                        <a:rPr lang="en-US" sz="1500" b="0" i="0" u="none" strike="noStrike" cap="none" dirty="0" err="1">
                          <a:solidFill>
                            <a:srgbClr val="33415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venta</a:t>
                      </a:r>
                      <a:r>
                        <a:rPr lang="en-US" sz="1500" b="0" i="0" u="none" strike="noStrike" cap="none" dirty="0">
                          <a:solidFill>
                            <a:srgbClr val="33415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</a:t>
                      </a:r>
                      <a:r>
                        <a:rPr lang="en-US" sz="1500" b="0" i="0" u="none" strike="noStrike" cap="none" dirty="0" err="1">
                          <a:solidFill>
                            <a:srgbClr val="33415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estándar</a:t>
                      </a:r>
                      <a:r>
                        <a:rPr lang="en-US" sz="1500" b="0" i="0" u="none" strike="noStrike" cap="none" dirty="0">
                          <a:solidFill>
                            <a:srgbClr val="33415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no </a:t>
                      </a:r>
                      <a:r>
                        <a:rPr lang="en-US" sz="1500" b="0" i="0" u="none" strike="noStrike" cap="none" dirty="0" err="1">
                          <a:solidFill>
                            <a:srgbClr val="33415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debe</a:t>
                      </a:r>
                      <a:r>
                        <a:rPr lang="en-US" sz="1500" b="0" i="0" u="none" strike="noStrike" cap="none" dirty="0">
                          <a:solidFill>
                            <a:srgbClr val="33415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</a:t>
                      </a:r>
                      <a:r>
                        <a:rPr lang="en-US" sz="1500" b="0" i="0" u="none" strike="noStrike" cap="none" dirty="0" err="1">
                          <a:solidFill>
                            <a:srgbClr val="33415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requerir</a:t>
                      </a:r>
                      <a:r>
                        <a:rPr lang="en-US" sz="1500" b="0" i="0" u="none" strike="noStrike" cap="none" dirty="0">
                          <a:solidFill>
                            <a:srgbClr val="33415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</a:t>
                      </a:r>
                      <a:r>
                        <a:rPr lang="en-US" sz="1500" b="0" i="0" u="none" strike="noStrike" cap="none" dirty="0" err="1">
                          <a:solidFill>
                            <a:srgbClr val="33415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más</a:t>
                      </a:r>
                      <a:r>
                        <a:rPr lang="en-US" sz="1500" b="0" i="0" u="none" strike="noStrike" cap="none" dirty="0">
                          <a:solidFill>
                            <a:srgbClr val="33415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de 3 toques </a:t>
                      </a:r>
                      <a:r>
                        <a:rPr lang="en-US" sz="1500" b="0" i="0" u="none" strike="noStrike" cap="none" dirty="0" err="1">
                          <a:solidFill>
                            <a:srgbClr val="33415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en</a:t>
                      </a:r>
                      <a:r>
                        <a:rPr lang="en-US" sz="1500" b="0" i="0" u="none" strike="noStrike" cap="none" dirty="0">
                          <a:solidFill>
                            <a:srgbClr val="33415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la </a:t>
                      </a:r>
                      <a:r>
                        <a:rPr lang="en-US" sz="1500" b="0" i="0" u="none" strike="noStrike" cap="none" dirty="0" err="1">
                          <a:solidFill>
                            <a:srgbClr val="33415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pantalla</a:t>
                      </a:r>
                      <a:r>
                        <a:rPr lang="en-US" sz="1500" b="0" i="0" u="none" strike="noStrike" cap="none" dirty="0">
                          <a:solidFill>
                            <a:srgbClr val="33415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</a:t>
                      </a:r>
                      <a:r>
                        <a:rPr lang="en-US" sz="1500" b="0" i="0" u="none" strike="noStrike" cap="none" dirty="0" err="1">
                          <a:solidFill>
                            <a:srgbClr val="33415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táctil</a:t>
                      </a:r>
                      <a:r>
                        <a:rPr lang="en-US" sz="1500" b="0" i="0" u="none" strike="noStrike" cap="none" dirty="0">
                          <a:solidFill>
                            <a:srgbClr val="33415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para </a:t>
                      </a:r>
                      <a:r>
                        <a:rPr lang="en-US" sz="1500" b="0" i="0" u="none" strike="noStrike" cap="none" dirty="0" err="1">
                          <a:solidFill>
                            <a:srgbClr val="33415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agilizar</a:t>
                      </a:r>
                      <a:r>
                        <a:rPr lang="en-US" sz="1500" b="0" i="0" u="none" strike="noStrike" cap="none" dirty="0">
                          <a:solidFill>
                            <a:srgbClr val="334155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la fila.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1047750" y="1991915"/>
            <a:ext cx="10572750" cy="33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563EB"/>
                </a:solidFill>
                <a:latin typeface="Inter"/>
                <a:ea typeface="Inter"/>
                <a:cs typeface="Inter"/>
                <a:sym typeface="Inter"/>
              </a:rPr>
              <a:t>FUNDAMENTOS DE INGENIERÍA</a:t>
            </a: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1047750" y="2536626"/>
            <a:ext cx="11101387" cy="1279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 i="0" u="none" strike="noStrike" cap="none">
                <a:solidFill>
                  <a:srgbClr val="0F172A"/>
                </a:solidFill>
                <a:latin typeface="Merriweather"/>
                <a:ea typeface="Merriweather"/>
                <a:cs typeface="Merriweather"/>
                <a:sym typeface="Merriweather"/>
              </a:rPr>
              <a:t>Conceptualización Básica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200" b="1" i="0" u="none" strike="noStrike" cap="none">
                <a:solidFill>
                  <a:srgbClr val="0F172A"/>
                </a:solidFill>
                <a:latin typeface="Merriweather"/>
                <a:ea typeface="Merriweather"/>
                <a:cs typeface="Merriweather"/>
                <a:sym typeface="Merriweather"/>
              </a:rPr>
              <a:t> del Desarrollo de Software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1047750" y="4007048"/>
            <a:ext cx="10572750" cy="33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4155"/>
                </a:solidFill>
                <a:latin typeface="Inter Light"/>
                <a:ea typeface="Inter Light"/>
                <a:cs typeface="Inter Light"/>
                <a:sym typeface="Inter Light"/>
              </a:rPr>
              <a:t>Una guía profunda sobre las etapas, la terminología esencial y la definición de requerimientos funcionales.</a:t>
            </a:r>
            <a:endParaRPr/>
          </a:p>
        </p:txBody>
      </p:sp>
      <p:pic>
        <p:nvPicPr>
          <p:cNvPr id="88" name="Google Shape;88;p1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750" y="4723209"/>
            <a:ext cx="1257300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47925" y="4723209"/>
            <a:ext cx="10953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86175" y="4723209"/>
            <a:ext cx="191452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43575" y="4723209"/>
            <a:ext cx="1257300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1622970"/>
            <a:ext cx="5286375" cy="4669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0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6775" y="4594770"/>
            <a:ext cx="4695825" cy="1177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0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34125" y="2663428"/>
            <a:ext cx="5286375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0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34125" y="3720703"/>
            <a:ext cx="5286375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0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34125" y="5006578"/>
            <a:ext cx="5286375" cy="10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0"/>
          <p:cNvSpPr txBox="1"/>
          <p:nvPr/>
        </p:nvSpPr>
        <p:spPr>
          <a:xfrm>
            <a:off x="571500" y="565695"/>
            <a:ext cx="1160145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 err="1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Dinámica</a:t>
            </a:r>
            <a:r>
              <a:rPr lang="en-US" sz="3000" b="1" i="0" u="none" strike="noStrike" cap="none" dirty="0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: ¿</a:t>
            </a:r>
            <a:r>
              <a:rPr lang="en-US" sz="3000" b="1" i="0" u="none" strike="noStrike" cap="none" dirty="0" err="1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Requisito</a:t>
            </a:r>
            <a:r>
              <a:rPr lang="en-US" sz="3000" b="1" i="0" u="none" strike="noStrike" cap="none" dirty="0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 o </a:t>
            </a:r>
            <a:r>
              <a:rPr lang="en-US" sz="3000" b="1" i="0" u="none" strike="noStrike" cap="none" dirty="0" err="1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Deseo</a:t>
            </a:r>
            <a:r>
              <a:rPr lang="en-US" sz="3000" b="1" i="0" u="none" strike="noStrike" cap="none" dirty="0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?</a:t>
            </a:r>
            <a:endParaRPr dirty="0"/>
          </a:p>
        </p:txBody>
      </p:sp>
      <p:sp>
        <p:nvSpPr>
          <p:cNvPr id="213" name="Google Shape;213;p20"/>
          <p:cNvSpPr/>
          <p:nvPr/>
        </p:nvSpPr>
        <p:spPr>
          <a:xfrm>
            <a:off x="571500" y="1222920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0"/>
          <p:cNvSpPr txBox="1"/>
          <p:nvPr/>
        </p:nvSpPr>
        <p:spPr>
          <a:xfrm>
            <a:off x="1133475" y="1918245"/>
            <a:ext cx="4650581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 err="1">
                <a:solidFill>
                  <a:srgbClr val="2563EB"/>
                </a:solidFill>
                <a:latin typeface="Inter"/>
                <a:ea typeface="Inter"/>
                <a:cs typeface="Inter"/>
                <a:sym typeface="Inter"/>
              </a:rPr>
              <a:t>Analogía</a:t>
            </a:r>
            <a:r>
              <a:rPr lang="en-US" sz="1800" b="1" i="0" u="none" strike="noStrike" cap="none" dirty="0">
                <a:solidFill>
                  <a:srgbClr val="2563EB"/>
                </a:solidFill>
                <a:latin typeface="Inter"/>
                <a:ea typeface="Inter"/>
                <a:cs typeface="Inter"/>
                <a:sym typeface="Inter"/>
              </a:rPr>
              <a:t>: La Casa</a:t>
            </a:r>
            <a:endParaRPr dirty="0"/>
          </a:p>
        </p:txBody>
      </p:sp>
      <p:sp>
        <p:nvSpPr>
          <p:cNvPr id="215" name="Google Shape;215;p20"/>
          <p:cNvSpPr txBox="1"/>
          <p:nvPr/>
        </p:nvSpPr>
        <p:spPr>
          <a:xfrm>
            <a:off x="866775" y="2384970"/>
            <a:ext cx="469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Si pides a un arquitecto: </a:t>
            </a:r>
            <a:r>
              <a:rPr lang="en-US" sz="1500" b="0" i="1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"Quiero una casa que sea cómoda"</a:t>
            </a: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/>
          </a:p>
        </p:txBody>
      </p:sp>
      <p:sp>
        <p:nvSpPr>
          <p:cNvPr id="216" name="Google Shape;216;p20"/>
          <p:cNvSpPr txBox="1"/>
          <p:nvPr/>
        </p:nvSpPr>
        <p:spPr>
          <a:xfrm>
            <a:off x="866775" y="3185070"/>
            <a:ext cx="46958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¿Qué recibirías?</a:t>
            </a:r>
            <a:endParaRPr/>
          </a:p>
        </p:txBody>
      </p:sp>
      <p:sp>
        <p:nvSpPr>
          <p:cNvPr id="217" name="Google Shape;217;p20"/>
          <p:cNvSpPr txBox="1"/>
          <p:nvPr/>
        </p:nvSpPr>
        <p:spPr>
          <a:xfrm>
            <a:off x="6334125" y="1801266"/>
            <a:ext cx="5550693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9075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Clasifica</a:t>
            </a:r>
            <a:endParaRPr dirty="0"/>
          </a:p>
        </p:txBody>
      </p:sp>
      <p:sp>
        <p:nvSpPr>
          <p:cNvPr id="218" name="Google Shape;218;p20"/>
          <p:cNvSpPr txBox="1"/>
          <p:nvPr/>
        </p:nvSpPr>
        <p:spPr>
          <a:xfrm>
            <a:off x="6334125" y="2198637"/>
            <a:ext cx="5286375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¿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Qué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tipo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sentencia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es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cada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una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?</a:t>
            </a:r>
            <a:endParaRPr dirty="0"/>
          </a:p>
        </p:txBody>
      </p:sp>
      <p:pic>
        <p:nvPicPr>
          <p:cNvPr id="219" name="Google Shape;219;p20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66775" y="1942058"/>
            <a:ext cx="1714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0"/>
          <p:cNvSpPr txBox="1"/>
          <p:nvPr/>
        </p:nvSpPr>
        <p:spPr>
          <a:xfrm>
            <a:off x="1104900" y="3680370"/>
            <a:ext cx="44577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¿Una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mansión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gigante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?</a:t>
            </a:r>
            <a:endParaRPr dirty="0"/>
          </a:p>
        </p:txBody>
      </p:sp>
      <p:sp>
        <p:nvSpPr>
          <p:cNvPr id="221" name="Google Shape;221;p20"/>
          <p:cNvSpPr txBox="1"/>
          <p:nvPr/>
        </p:nvSpPr>
        <p:spPr>
          <a:xfrm>
            <a:off x="1104900" y="4099470"/>
            <a:ext cx="44577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¿Una cabaña pequeña de madera?</a:t>
            </a:r>
            <a:endParaRPr/>
          </a:p>
        </p:txBody>
      </p:sp>
      <p:sp>
        <p:nvSpPr>
          <p:cNvPr id="222" name="Google Shape;222;p20"/>
          <p:cNvSpPr txBox="1"/>
          <p:nvPr/>
        </p:nvSpPr>
        <p:spPr>
          <a:xfrm>
            <a:off x="1047750" y="4909095"/>
            <a:ext cx="4371975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 dirty="0" err="1">
                <a:solidFill>
                  <a:srgbClr val="0369A1"/>
                </a:solidFill>
                <a:latin typeface="Inter"/>
                <a:ea typeface="Inter"/>
                <a:cs typeface="Inter"/>
                <a:sym typeface="Inter"/>
              </a:rPr>
              <a:t>Lección</a:t>
            </a:r>
            <a:r>
              <a:rPr lang="en-US" sz="1350" b="1" i="0" u="none" strike="noStrike" cap="none" dirty="0">
                <a:solidFill>
                  <a:srgbClr val="0369A1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r>
              <a:rPr lang="en-US" sz="1350" b="0" i="0" u="none" strike="noStrike" cap="none" dirty="0">
                <a:solidFill>
                  <a:srgbClr val="0369A1"/>
                </a:solidFill>
                <a:latin typeface="Inter"/>
                <a:ea typeface="Inter"/>
                <a:cs typeface="Inter"/>
                <a:sym typeface="Inter"/>
              </a:rPr>
              <a:t> "</a:t>
            </a:r>
            <a:r>
              <a:rPr lang="en-US" sz="1350" b="0" i="0" u="none" strike="noStrike" cap="none" dirty="0" err="1">
                <a:solidFill>
                  <a:srgbClr val="0369A1"/>
                </a:solidFill>
                <a:latin typeface="Inter"/>
                <a:ea typeface="Inter"/>
                <a:cs typeface="Inter"/>
                <a:sym typeface="Inter"/>
              </a:rPr>
              <a:t>Cómodo</a:t>
            </a:r>
            <a:r>
              <a:rPr lang="en-US" sz="1350" b="0" i="0" u="none" strike="noStrike" cap="none" dirty="0">
                <a:solidFill>
                  <a:srgbClr val="0369A1"/>
                </a:solidFill>
                <a:latin typeface="Inter"/>
                <a:ea typeface="Inter"/>
                <a:cs typeface="Inter"/>
                <a:sym typeface="Inter"/>
              </a:rPr>
              <a:t>" es </a:t>
            </a:r>
            <a:r>
              <a:rPr lang="en-US" sz="1350" b="0" i="0" u="none" strike="noStrike" cap="none" dirty="0" err="1">
                <a:solidFill>
                  <a:srgbClr val="0369A1"/>
                </a:solidFill>
                <a:latin typeface="Inter"/>
                <a:ea typeface="Inter"/>
                <a:cs typeface="Inter"/>
                <a:sym typeface="Inter"/>
              </a:rPr>
              <a:t>ambiguo</a:t>
            </a:r>
            <a:r>
              <a:rPr lang="en-US" sz="1350" b="0" i="0" u="none" strike="noStrike" cap="none" dirty="0">
                <a:solidFill>
                  <a:srgbClr val="0369A1"/>
                </a:solidFill>
                <a:latin typeface="Inter"/>
                <a:ea typeface="Inter"/>
                <a:cs typeface="Inter"/>
                <a:sym typeface="Inter"/>
              </a:rPr>
              <a:t>. "3 </a:t>
            </a:r>
            <a:r>
              <a:rPr lang="en-US" sz="1350" b="0" i="0" u="none" strike="noStrike" cap="none" dirty="0" err="1">
                <a:solidFill>
                  <a:srgbClr val="0369A1"/>
                </a:solidFill>
                <a:latin typeface="Inter"/>
                <a:ea typeface="Inter"/>
                <a:cs typeface="Inter"/>
                <a:sym typeface="Inter"/>
              </a:rPr>
              <a:t>habitaciones</a:t>
            </a:r>
            <a:r>
              <a:rPr lang="en-US" sz="1350" b="0" i="0" u="none" strike="noStrike" cap="none" dirty="0">
                <a:solidFill>
                  <a:srgbClr val="0369A1"/>
                </a:solidFill>
                <a:latin typeface="Inter"/>
                <a:ea typeface="Inter"/>
                <a:cs typeface="Inter"/>
                <a:sym typeface="Inter"/>
              </a:rPr>
              <a:t> de 4x4m con </a:t>
            </a:r>
            <a:r>
              <a:rPr lang="en-US" sz="1350" b="0" i="0" u="none" strike="noStrike" cap="none" dirty="0" err="1">
                <a:solidFill>
                  <a:srgbClr val="0369A1"/>
                </a:solidFill>
                <a:latin typeface="Inter"/>
                <a:ea typeface="Inter"/>
                <a:cs typeface="Inter"/>
                <a:sym typeface="Inter"/>
              </a:rPr>
              <a:t>aire</a:t>
            </a:r>
            <a:r>
              <a:rPr lang="en-US" sz="1350" b="0" i="0" u="none" strike="noStrike" cap="none" dirty="0">
                <a:solidFill>
                  <a:srgbClr val="0369A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350" b="0" i="0" u="none" strike="noStrike" cap="none" dirty="0" err="1">
                <a:solidFill>
                  <a:srgbClr val="0369A1"/>
                </a:solidFill>
                <a:latin typeface="Inter"/>
                <a:ea typeface="Inter"/>
                <a:cs typeface="Inter"/>
                <a:sym typeface="Inter"/>
              </a:rPr>
              <a:t>acondicionado</a:t>
            </a:r>
            <a:r>
              <a:rPr lang="en-US" sz="1350" b="0" i="0" u="none" strike="noStrike" cap="none" dirty="0">
                <a:solidFill>
                  <a:srgbClr val="0369A1"/>
                </a:solidFill>
                <a:latin typeface="Inter"/>
                <a:ea typeface="Inter"/>
                <a:cs typeface="Inter"/>
                <a:sym typeface="Inter"/>
              </a:rPr>
              <a:t>" es un </a:t>
            </a:r>
            <a:r>
              <a:rPr lang="en-US" sz="1350" b="0" i="0" u="none" strike="noStrike" cap="none" dirty="0" err="1">
                <a:solidFill>
                  <a:srgbClr val="0369A1"/>
                </a:solidFill>
                <a:latin typeface="Inter"/>
                <a:ea typeface="Inter"/>
                <a:cs typeface="Inter"/>
                <a:sym typeface="Inter"/>
              </a:rPr>
              <a:t>requisito</a:t>
            </a:r>
            <a:r>
              <a:rPr lang="en-US" sz="1350" b="0" i="0" u="none" strike="noStrike" cap="none" dirty="0">
                <a:solidFill>
                  <a:srgbClr val="0369A1"/>
                </a:solidFill>
                <a:latin typeface="Inter"/>
                <a:ea typeface="Inter"/>
                <a:cs typeface="Inter"/>
                <a:sym typeface="Inter"/>
              </a:rPr>
              <a:t> real.</a:t>
            </a:r>
            <a:endParaRPr dirty="0"/>
          </a:p>
        </p:txBody>
      </p:sp>
      <p:pic>
        <p:nvPicPr>
          <p:cNvPr id="223" name="Google Shape;223;p20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224587" y="1819661"/>
            <a:ext cx="219075" cy="17829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0"/>
          <p:cNvSpPr txBox="1"/>
          <p:nvPr/>
        </p:nvSpPr>
        <p:spPr>
          <a:xfrm>
            <a:off x="6581775" y="2863453"/>
            <a:ext cx="4838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1E293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1. "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Quiero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que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el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sistema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se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vea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moderno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y 'cool'."</a:t>
            </a:r>
            <a:endParaRPr dirty="0"/>
          </a:p>
        </p:txBody>
      </p:sp>
      <p:sp>
        <p:nvSpPr>
          <p:cNvPr id="225" name="Google Shape;225;p20"/>
          <p:cNvSpPr txBox="1"/>
          <p:nvPr/>
        </p:nvSpPr>
        <p:spPr>
          <a:xfrm>
            <a:off x="6581775" y="3139678"/>
            <a:ext cx="48387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1" u="none" strike="noStrike" cap="none" dirty="0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 ¿Es </a:t>
            </a:r>
            <a:r>
              <a:rPr lang="en-US" sz="1200" b="0" i="1" u="none" strike="noStrike" cap="none" dirty="0" err="1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funcional</a:t>
            </a:r>
            <a:r>
              <a:rPr lang="en-US" sz="1200" b="0" i="1" u="none" strike="noStrike" cap="none" dirty="0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? ¿No </a:t>
            </a:r>
            <a:r>
              <a:rPr lang="en-US" sz="1200" b="0" i="1" u="none" strike="noStrike" cap="none" dirty="0" err="1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funcional</a:t>
            </a:r>
            <a:r>
              <a:rPr lang="en-US" sz="1200" b="0" i="1" u="none" strike="noStrike" cap="none" dirty="0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? ¿O es un </a:t>
            </a:r>
            <a:r>
              <a:rPr lang="en-US" sz="1200" b="0" i="1" u="none" strike="noStrike" cap="none" dirty="0" err="1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deseo</a:t>
            </a:r>
            <a:r>
              <a:rPr lang="en-US" sz="1200" b="0" i="1" u="none" strike="noStrike" cap="none" dirty="0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200" b="0" i="1" u="none" strike="noStrike" cap="none" dirty="0" err="1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ambiguo</a:t>
            </a:r>
            <a:r>
              <a:rPr lang="en-US" sz="1200" b="0" i="1" u="none" strike="noStrike" cap="none" dirty="0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? </a:t>
            </a:r>
            <a:endParaRPr dirty="0"/>
          </a:p>
        </p:txBody>
      </p:sp>
      <p:sp>
        <p:nvSpPr>
          <p:cNvPr id="226" name="Google Shape;226;p20"/>
          <p:cNvSpPr txBox="1"/>
          <p:nvPr/>
        </p:nvSpPr>
        <p:spPr>
          <a:xfrm>
            <a:off x="6581775" y="3920728"/>
            <a:ext cx="4838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1E293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2. "El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reporte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debe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generarse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en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PDF y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enviarse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por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correo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."</a:t>
            </a:r>
            <a:endParaRPr dirty="0"/>
          </a:p>
        </p:txBody>
      </p:sp>
      <p:sp>
        <p:nvSpPr>
          <p:cNvPr id="227" name="Google Shape;227;p20"/>
          <p:cNvSpPr txBox="1"/>
          <p:nvPr/>
        </p:nvSpPr>
        <p:spPr>
          <a:xfrm>
            <a:off x="6581775" y="4425553"/>
            <a:ext cx="48387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1" u="none" strike="noStrike" cap="non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 ¿Describe una acción o una cualidad? </a:t>
            </a:r>
            <a:endParaRPr/>
          </a:p>
        </p:txBody>
      </p:sp>
      <p:sp>
        <p:nvSpPr>
          <p:cNvPr id="228" name="Google Shape;228;p20"/>
          <p:cNvSpPr txBox="1"/>
          <p:nvPr/>
        </p:nvSpPr>
        <p:spPr>
          <a:xfrm>
            <a:off x="6581775" y="5206603"/>
            <a:ext cx="4838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3. "Si se va la luz, no quiero perder los datos escritos."</a:t>
            </a:r>
            <a:endParaRPr/>
          </a:p>
        </p:txBody>
      </p:sp>
      <p:sp>
        <p:nvSpPr>
          <p:cNvPr id="229" name="Google Shape;229;p20"/>
          <p:cNvSpPr txBox="1"/>
          <p:nvPr/>
        </p:nvSpPr>
        <p:spPr>
          <a:xfrm>
            <a:off x="6581775" y="5711428"/>
            <a:ext cx="48387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1" u="none" strike="noStrike" cap="non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 ¿Habla de funciones o de seguridad/disponibilidad? </a:t>
            </a:r>
            <a:endParaRPr/>
          </a:p>
        </p:txBody>
      </p:sp>
      <p:sp>
        <p:nvSpPr>
          <p:cNvPr id="230" name="Google Shape;230;p20"/>
          <p:cNvSpPr txBox="1"/>
          <p:nvPr/>
        </p:nvSpPr>
        <p:spPr>
          <a:xfrm>
            <a:off x="866775" y="3632745"/>
            <a:ext cx="104775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2563EB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 dirty="0"/>
          </a:p>
        </p:txBody>
      </p:sp>
      <p:sp>
        <p:nvSpPr>
          <p:cNvPr id="231" name="Google Shape;231;p20"/>
          <p:cNvSpPr txBox="1"/>
          <p:nvPr/>
        </p:nvSpPr>
        <p:spPr>
          <a:xfrm>
            <a:off x="866775" y="4051845"/>
            <a:ext cx="104775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2563EB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/>
      <p:bldP spid="214" grpId="0"/>
      <p:bldP spid="215" grpId="0"/>
      <p:bldP spid="216" grpId="0"/>
      <p:bldP spid="217" grpId="0"/>
      <p:bldP spid="218" grpId="0"/>
      <p:bldP spid="220" grpId="0"/>
      <p:bldP spid="221" grpId="0"/>
      <p:bldP spid="222" grpId="0"/>
      <p:bldP spid="224" grpId="0"/>
      <p:bldP spid="225" grpId="0"/>
      <p:bldP spid="226" grpId="0"/>
      <p:bldP spid="227" grpId="0"/>
      <p:bldP spid="228" grpId="0"/>
      <p:bldP spid="229" grpId="0"/>
      <p:bldP spid="230" grpId="0"/>
      <p:bldP spid="2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09750" y="2471737"/>
            <a:ext cx="85725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09750" y="3814762"/>
            <a:ext cx="85725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8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09750" y="5157787"/>
            <a:ext cx="85725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8"/>
          <p:cNvSpPr txBox="1"/>
          <p:nvPr/>
        </p:nvSpPr>
        <p:spPr>
          <a:xfrm>
            <a:off x="666750" y="476250"/>
            <a:ext cx="11401425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 dirty="0">
                <a:solidFill>
                  <a:srgbClr val="1E3A8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 </a:t>
            </a:r>
            <a:r>
              <a:rPr lang="en-US" sz="3300" b="0" i="0" u="none" strike="noStrike" cap="none" dirty="0" err="1">
                <a:solidFill>
                  <a:srgbClr val="1E3A8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Jerarquía</a:t>
            </a:r>
            <a:r>
              <a:rPr lang="en-US" sz="3300" b="0" i="0" u="none" strike="noStrike" cap="none" dirty="0">
                <a:solidFill>
                  <a:srgbClr val="1E3A8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de la </a:t>
            </a:r>
            <a:r>
              <a:rPr lang="en-US" sz="3300" b="0" i="0" u="none" strike="noStrike" cap="none" dirty="0" err="1">
                <a:solidFill>
                  <a:srgbClr val="1E3A8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Solución</a:t>
            </a:r>
            <a:endParaRPr dirty="0"/>
          </a:p>
        </p:txBody>
      </p:sp>
      <p:sp>
        <p:nvSpPr>
          <p:cNvPr id="185" name="Google Shape;185;p18"/>
          <p:cNvSpPr/>
          <p:nvPr/>
        </p:nvSpPr>
        <p:spPr>
          <a:xfrm>
            <a:off x="666750" y="1133475"/>
            <a:ext cx="10858500" cy="28575"/>
          </a:xfrm>
          <a:prstGeom prst="rect">
            <a:avLst/>
          </a:prstGeom>
          <a:solidFill>
            <a:srgbClr val="BFDB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8"/>
          <p:cNvSpPr txBox="1"/>
          <p:nvPr/>
        </p:nvSpPr>
        <p:spPr>
          <a:xfrm>
            <a:off x="666750" y="1871662"/>
            <a:ext cx="1085850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Cómo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pasamos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una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necesidad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abstracta a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una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regla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concreta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dirty="0"/>
          </a:p>
        </p:txBody>
      </p:sp>
      <p:sp>
        <p:nvSpPr>
          <p:cNvPr id="187" name="Google Shape;187;p18"/>
          <p:cNvSpPr txBox="1"/>
          <p:nvPr/>
        </p:nvSpPr>
        <p:spPr>
          <a:xfrm>
            <a:off x="4185069" y="2576512"/>
            <a:ext cx="3821861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6B21A8"/>
                </a:solidFill>
                <a:latin typeface="Roboto"/>
                <a:ea typeface="Roboto"/>
                <a:cs typeface="Roboto"/>
                <a:sym typeface="Roboto"/>
              </a:rPr>
              <a:t>NIVEL 1 - El OBJETIVO (</a:t>
            </a:r>
            <a:r>
              <a:rPr lang="en-US" sz="1200" b="1" i="0" u="none" strike="noStrike" cap="none" dirty="0" err="1">
                <a:solidFill>
                  <a:srgbClr val="6B21A8"/>
                </a:solidFill>
                <a:latin typeface="Roboto"/>
                <a:ea typeface="Roboto"/>
                <a:cs typeface="Roboto"/>
                <a:sym typeface="Roboto"/>
              </a:rPr>
              <a:t>Necesidad</a:t>
            </a:r>
            <a:r>
              <a:rPr lang="en-US" sz="1200" b="1" i="0" u="none" strike="noStrike" cap="none" dirty="0">
                <a:solidFill>
                  <a:srgbClr val="6B21A8"/>
                </a:solidFill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n-US" sz="1200" b="1" i="0" u="none" strike="noStrike" cap="none" dirty="0" err="1">
                <a:solidFill>
                  <a:srgbClr val="6B21A8"/>
                </a:solidFill>
                <a:latin typeface="Roboto"/>
                <a:ea typeface="Roboto"/>
                <a:cs typeface="Roboto"/>
                <a:sym typeface="Roboto"/>
              </a:rPr>
              <a:t>Negocio</a:t>
            </a:r>
            <a:r>
              <a:rPr lang="en-US" sz="1200" b="1" i="0" u="none" strike="noStrike" cap="none" dirty="0">
                <a:solidFill>
                  <a:srgbClr val="6B21A8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dirty="0"/>
          </a:p>
        </p:txBody>
      </p:sp>
      <p:sp>
        <p:nvSpPr>
          <p:cNvPr id="188" name="Google Shape;188;p18"/>
          <p:cNvSpPr txBox="1"/>
          <p:nvPr/>
        </p:nvSpPr>
        <p:spPr>
          <a:xfrm>
            <a:off x="2019300" y="2965449"/>
            <a:ext cx="815340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1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"</a:t>
            </a:r>
            <a:r>
              <a:rPr lang="en-US" sz="1650" b="0" i="1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Quiero</a:t>
            </a:r>
            <a:r>
              <a:rPr lang="en-US" sz="1650" b="0" i="1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50" b="0" i="1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evitar</a:t>
            </a:r>
            <a:r>
              <a:rPr lang="en-US" sz="1650" b="0" i="1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50" b="0" i="1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pérdidas</a:t>
            </a:r>
            <a:r>
              <a:rPr lang="en-US" sz="1650" b="0" i="1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50" b="0" i="1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por</a:t>
            </a:r>
            <a:r>
              <a:rPr lang="en-US" sz="1650" b="0" i="1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vender </a:t>
            </a:r>
            <a:r>
              <a:rPr lang="en-US" sz="1650" b="0" i="1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productos</a:t>
            </a:r>
            <a:r>
              <a:rPr lang="en-US" sz="1650" b="0" i="1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sin stock y </a:t>
            </a:r>
            <a:r>
              <a:rPr lang="en-US" sz="1650" b="0" i="1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agilizar</a:t>
            </a:r>
            <a:r>
              <a:rPr lang="en-US" sz="1650" b="0" i="1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50" b="0" i="1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el</a:t>
            </a:r>
            <a:r>
              <a:rPr lang="en-US" sz="1650" b="0" i="1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50" b="0" i="1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cobro</a:t>
            </a:r>
            <a:r>
              <a:rPr lang="en-US" sz="1650" b="0" i="1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."</a:t>
            </a:r>
            <a:endParaRPr dirty="0"/>
          </a:p>
        </p:txBody>
      </p:sp>
      <p:pic>
        <p:nvPicPr>
          <p:cNvPr id="189" name="Google Shape;189;p18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86462" y="3452812"/>
            <a:ext cx="21907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8"/>
          <p:cNvSpPr txBox="1"/>
          <p:nvPr/>
        </p:nvSpPr>
        <p:spPr>
          <a:xfrm>
            <a:off x="4271962" y="4024312"/>
            <a:ext cx="3648075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1E40AF"/>
                </a:solidFill>
                <a:latin typeface="Roboto"/>
                <a:ea typeface="Roboto"/>
                <a:cs typeface="Roboto"/>
                <a:sym typeface="Roboto"/>
              </a:rPr>
              <a:t>NIVEL 2 - El REQUERIMIENTO (Solución de Software)</a:t>
            </a:r>
            <a:endParaRPr/>
          </a:p>
        </p:txBody>
      </p:sp>
      <p:sp>
        <p:nvSpPr>
          <p:cNvPr id="191" name="Google Shape;191;p18"/>
          <p:cNvSpPr txBox="1"/>
          <p:nvPr/>
        </p:nvSpPr>
        <p:spPr>
          <a:xfrm>
            <a:off x="2019300" y="4205287"/>
            <a:ext cx="815340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1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"El sistema debe validar el inventario antes de añadir un producto a la factura."</a:t>
            </a:r>
            <a:endParaRPr/>
          </a:p>
        </p:txBody>
      </p:sp>
      <p:pic>
        <p:nvPicPr>
          <p:cNvPr id="192" name="Google Shape;192;p18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86462" y="4795837"/>
            <a:ext cx="21907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8"/>
          <p:cNvSpPr txBox="1"/>
          <p:nvPr/>
        </p:nvSpPr>
        <p:spPr>
          <a:xfrm>
            <a:off x="4391025" y="5367337"/>
            <a:ext cx="3409950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166534"/>
                </a:solidFill>
                <a:latin typeface="Roboto"/>
                <a:ea typeface="Roboto"/>
                <a:cs typeface="Roboto"/>
                <a:sym typeface="Roboto"/>
              </a:rPr>
              <a:t>NIVEL 3 - La REGLA DE NEGOCIO (Lógica Interna)</a:t>
            </a:r>
            <a:endParaRPr/>
          </a:p>
        </p:txBody>
      </p:sp>
      <p:sp>
        <p:nvSpPr>
          <p:cNvPr id="194" name="Google Shape;194;p18"/>
          <p:cNvSpPr txBox="1"/>
          <p:nvPr/>
        </p:nvSpPr>
        <p:spPr>
          <a:xfrm>
            <a:off x="2019300" y="5548312"/>
            <a:ext cx="815340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1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"Stock Mínimo = 5 unidades. Si Stock &lt; Cantidad Solicitada, bloquear venta."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" grpId="0"/>
      <p:bldP spid="186" grpId="0"/>
      <p:bldP spid="187" grpId="0"/>
      <p:bldP spid="188" grpId="0"/>
      <p:bldP spid="190" grpId="0"/>
      <p:bldP spid="191" grpId="0"/>
      <p:bldP spid="193" grpId="0"/>
      <p:bldP spid="19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6E882B-B229-4DA0-50CB-95A341704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778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>
          <a:extLst>
            <a:ext uri="{FF2B5EF4-FFF2-40B4-BE49-F238E27FC236}">
              <a16:creationId xmlns:a16="http://schemas.microsoft.com/office/drawing/2014/main" id="{23F9050F-85D0-8D31-6B7F-11489302E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4360A1-DE75-2134-AE3B-549425B6F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01" y="0"/>
            <a:ext cx="11412748" cy="678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8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58FBE3-D766-7B3B-259F-42522F495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20"/>
            <a:ext cx="12192000" cy="6830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F1AD78-15D4-F968-8BAD-6B9F96C4D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2976"/>
            <a:ext cx="12192000" cy="62822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7286E-542E-5BC9-F4B4-DCF24A23E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E5550AA-9C98-C280-8E16-F50373141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933" y="1906103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7E70EE8-2E92-3240-F3C7-0726F5A467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E0DF139-92F0-FC16-6710-410B2482BD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8D600D2-F578-5DF5-0625-1A6810947B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682" y="1827797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C48372A-0E98-07BB-BA74-F891F35028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703" y="2151006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C9313B5-D5AD-DB28-9408-3D08E45605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09FAF56-6A6C-189C-B9F1-A050B16181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8FF1DA7-7C23-9205-7D80-FB68A4BE76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952" y="2151005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354EEA1-8EB4-4B75-23AE-38E596F776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52" y="2047575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11AD16B-BE8C-1175-F1A2-C00793D3B4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pic>
        <p:nvPicPr>
          <p:cNvPr id="15" name="Imagen 14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C9BC4717-FA3A-EDAC-5678-772E639098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1"/>
          <a:stretch>
            <a:fillRect/>
          </a:stretch>
        </p:blipFill>
        <p:spPr>
          <a:xfrm>
            <a:off x="0" y="237968"/>
            <a:ext cx="11680443" cy="643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2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AA670-E723-3842-A3C7-F568136CA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D928A49-3672-E87F-DD19-557B808F7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933" y="1906103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DD3E3CA-3C47-48B7-B198-0A3B1ADDED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A3D1DA5-F071-18E0-A2C0-80CA525D1A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3D4B2F9-3614-3E66-A1CB-96DC1E73EC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682" y="1827797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1F19447-1994-AB2D-4517-FDD35479BA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703" y="2151006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D049BD7-D8F5-AA1A-9897-2FA65F6E59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EE2DC9C-E4BB-E2E2-AADD-F2D4B704DC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0C883E9-8923-A392-F96A-8F92129B57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952" y="2151005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0C0D0F6-0FE3-F09F-B09B-CAAB17A2B9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52" y="2047575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DA6D8BE-C83F-A4A5-7026-3CEC92EF6C0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35A788-3692-3215-E15E-DE47E42F287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62" y="0"/>
            <a:ext cx="12182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9D1491-8744-4955-B015-A2433F8A5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B23E5BF-3D9D-B676-844C-0CC7A7007AB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D6BE20E-7ED0-C8AF-9101-B49CE0C6D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63655"/>
            <a:ext cx="12192000" cy="684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845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1691133"/>
            <a:ext cx="5238750" cy="4546103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/>
        </p:nvSpPr>
        <p:spPr>
          <a:xfrm>
            <a:off x="571500" y="571500"/>
            <a:ext cx="11601450" cy="499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1. </a:t>
            </a:r>
            <a:r>
              <a:rPr lang="en-US" sz="3150" b="1" i="0" u="none" strike="noStrike" cap="none" dirty="0" err="1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Análisis</a:t>
            </a:r>
            <a:r>
              <a:rPr lang="en-US" sz="3150" b="1" i="0" u="none" strike="noStrike" cap="none" dirty="0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 del </a:t>
            </a:r>
            <a:r>
              <a:rPr lang="en-US" sz="3150" b="1" i="0" u="none" strike="noStrike" cap="none" dirty="0" err="1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Problema</a:t>
            </a:r>
            <a:endParaRPr dirty="0"/>
          </a:p>
        </p:txBody>
      </p:sp>
      <p:sp>
        <p:nvSpPr>
          <p:cNvPr id="99" name="Google Shape;99;p14"/>
          <p:cNvSpPr/>
          <p:nvPr/>
        </p:nvSpPr>
        <p:spPr>
          <a:xfrm>
            <a:off x="571500" y="1241970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571500" y="1900683"/>
            <a:ext cx="5238750" cy="1340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Esta es la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fase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crítica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cimentación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. Antes de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escribir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una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sola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línea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código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debemos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50" b="1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comprender</a:t>
            </a:r>
            <a:r>
              <a:rPr lang="en-US" sz="1650" b="1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50" b="1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profundamente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qué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problema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estamos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resolviendo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dirty="0"/>
          </a:p>
        </p:txBody>
      </p:sp>
      <p:sp>
        <p:nvSpPr>
          <p:cNvPr id="101" name="Google Shape;101;p14"/>
          <p:cNvSpPr/>
          <p:nvPr/>
        </p:nvSpPr>
        <p:spPr>
          <a:xfrm>
            <a:off x="571500" y="3450877"/>
            <a:ext cx="5238750" cy="1400175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857250" y="3736627"/>
            <a:ext cx="4667250" cy="82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1" u="none" strike="noStrike" cap="none" dirty="0">
                <a:solidFill>
                  <a:srgbClr val="1E3A8A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800" b="0" i="1" u="none" strike="noStrike" cap="none" dirty="0" err="1">
                <a:solidFill>
                  <a:srgbClr val="1E3A8A"/>
                </a:solidFill>
                <a:latin typeface="Inter"/>
                <a:ea typeface="Inter"/>
                <a:cs typeface="Inter"/>
                <a:sym typeface="Inter"/>
              </a:rPr>
              <a:t>Objetivo</a:t>
            </a:r>
            <a:r>
              <a:rPr lang="en-US" sz="1800" b="0" i="1" u="none" strike="noStrike" cap="none" dirty="0">
                <a:solidFill>
                  <a:srgbClr val="1E3A8A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en-US" sz="1800" b="0" i="1" u="none" strike="noStrike" cap="none" dirty="0" err="1">
                <a:solidFill>
                  <a:srgbClr val="1E3A8A"/>
                </a:solidFill>
                <a:latin typeface="Inter"/>
                <a:ea typeface="Inter"/>
                <a:cs typeface="Inter"/>
                <a:sym typeface="Inter"/>
              </a:rPr>
              <a:t>Especificar</a:t>
            </a:r>
            <a:r>
              <a:rPr lang="en-US" sz="1800" b="0" i="1" u="none" strike="noStrike" cap="none" dirty="0">
                <a:solidFill>
                  <a:srgbClr val="1E3A8A"/>
                </a:solidFill>
                <a:latin typeface="Inter"/>
                <a:ea typeface="Inter"/>
                <a:cs typeface="Inter"/>
                <a:sym typeface="Inter"/>
              </a:rPr>
              <a:t> con </a:t>
            </a:r>
            <a:r>
              <a:rPr lang="en-US" sz="1800" b="0" i="1" u="none" strike="noStrike" cap="none" dirty="0" err="1">
                <a:solidFill>
                  <a:srgbClr val="1E3A8A"/>
                </a:solidFill>
                <a:latin typeface="Inter"/>
                <a:ea typeface="Inter"/>
                <a:cs typeface="Inter"/>
                <a:sym typeface="Inter"/>
              </a:rPr>
              <a:t>precisión</a:t>
            </a:r>
            <a:r>
              <a:rPr lang="en-US" sz="1800" b="0" i="1" u="none" strike="noStrike" cap="none" dirty="0">
                <a:solidFill>
                  <a:srgbClr val="1E3A8A"/>
                </a:solidFill>
                <a:latin typeface="Inter"/>
                <a:ea typeface="Inter"/>
                <a:cs typeface="Inter"/>
                <a:sym typeface="Inter"/>
              </a:rPr>
              <a:t> QUÉ </a:t>
            </a:r>
            <a:r>
              <a:rPr lang="en-US" sz="1800" b="0" i="1" u="none" strike="noStrike" cap="none" dirty="0" err="1">
                <a:solidFill>
                  <a:srgbClr val="1E3A8A"/>
                </a:solidFill>
                <a:latin typeface="Inter"/>
                <a:ea typeface="Inter"/>
                <a:cs typeface="Inter"/>
                <a:sym typeface="Inter"/>
              </a:rPr>
              <a:t>debe</a:t>
            </a:r>
            <a:r>
              <a:rPr lang="en-US" sz="1800" b="0" i="1" u="none" strike="noStrike" cap="none" dirty="0">
                <a:solidFill>
                  <a:srgbClr val="1E3A8A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800" b="0" i="1" u="none" strike="noStrike" cap="none" dirty="0" err="1">
                <a:solidFill>
                  <a:srgbClr val="1E3A8A"/>
                </a:solidFill>
                <a:latin typeface="Inter"/>
                <a:ea typeface="Inter"/>
                <a:cs typeface="Inter"/>
                <a:sym typeface="Inter"/>
              </a:rPr>
              <a:t>hacer</a:t>
            </a:r>
            <a:r>
              <a:rPr lang="en-US" sz="1800" b="0" i="1" u="none" strike="noStrike" cap="none" dirty="0">
                <a:solidFill>
                  <a:srgbClr val="1E3A8A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800" b="0" i="1" u="none" strike="noStrike" cap="none" dirty="0" err="1">
                <a:solidFill>
                  <a:srgbClr val="1E3A8A"/>
                </a:solidFill>
                <a:latin typeface="Inter"/>
                <a:ea typeface="Inter"/>
                <a:cs typeface="Inter"/>
                <a:sym typeface="Inter"/>
              </a:rPr>
              <a:t>el</a:t>
            </a:r>
            <a:r>
              <a:rPr lang="en-US" sz="1800" b="0" i="1" u="none" strike="noStrike" cap="none" dirty="0">
                <a:solidFill>
                  <a:srgbClr val="1E3A8A"/>
                </a:solidFill>
                <a:latin typeface="Inter"/>
                <a:ea typeface="Inter"/>
                <a:cs typeface="Inter"/>
                <a:sym typeface="Inter"/>
              </a:rPr>
              <a:t> software, no CÓMO lo </a:t>
            </a:r>
            <a:r>
              <a:rPr lang="en-US" sz="1800" b="0" i="1" u="none" strike="noStrike" cap="none" dirty="0" err="1">
                <a:solidFill>
                  <a:srgbClr val="1E3A8A"/>
                </a:solidFill>
                <a:latin typeface="Inter"/>
                <a:ea typeface="Inter"/>
                <a:cs typeface="Inter"/>
                <a:sym typeface="Inter"/>
              </a:rPr>
              <a:t>hará</a:t>
            </a:r>
            <a:r>
              <a:rPr lang="en-US" sz="1800" b="0" i="1" u="none" strike="noStrike" cap="none" dirty="0">
                <a:solidFill>
                  <a:srgbClr val="1E3A8A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800" b="0" i="1" u="none" strike="noStrike" cap="none" dirty="0" err="1">
                <a:solidFill>
                  <a:srgbClr val="1E3A8A"/>
                </a:solidFill>
                <a:latin typeface="Inter"/>
                <a:ea typeface="Inter"/>
                <a:cs typeface="Inter"/>
                <a:sym typeface="Inter"/>
              </a:rPr>
              <a:t>internamente</a:t>
            </a:r>
            <a:r>
              <a:rPr lang="en-US" sz="1800" b="0" i="1" u="none" strike="noStrike" cap="none" dirty="0">
                <a:solidFill>
                  <a:srgbClr val="1E3A8A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  <a:endParaRPr dirty="0"/>
          </a:p>
        </p:txBody>
      </p:sp>
      <p:sp>
        <p:nvSpPr>
          <p:cNvPr id="103" name="Google Shape;103;p14"/>
          <p:cNvSpPr/>
          <p:nvPr/>
        </p:nvSpPr>
        <p:spPr>
          <a:xfrm>
            <a:off x="571500" y="3450877"/>
            <a:ext cx="47625" cy="1400175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7058025" y="1986408"/>
            <a:ext cx="4480560" cy="319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 err="1">
                <a:solidFill>
                  <a:srgbClr val="2563EB"/>
                </a:solidFill>
                <a:latin typeface="Inter"/>
                <a:ea typeface="Inter"/>
                <a:cs typeface="Inter"/>
                <a:sym typeface="Inter"/>
              </a:rPr>
              <a:t>Actividades</a:t>
            </a:r>
            <a:r>
              <a:rPr lang="en-US" sz="2100" b="1" i="0" u="none" strike="noStrike" cap="none" dirty="0">
                <a:solidFill>
                  <a:srgbClr val="2563EB"/>
                </a:solidFill>
                <a:latin typeface="Inter"/>
                <a:ea typeface="Inter"/>
                <a:cs typeface="Inter"/>
                <a:sym typeface="Inter"/>
              </a:rPr>
              <a:t> Clave</a:t>
            </a:r>
            <a:endParaRPr dirty="0"/>
          </a:p>
        </p:txBody>
      </p:sp>
      <p:pic>
        <p:nvPicPr>
          <p:cNvPr id="105" name="Google Shape;105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77025" y="2013049"/>
            <a:ext cx="2667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 txBox="1"/>
          <p:nvPr/>
        </p:nvSpPr>
        <p:spPr>
          <a:xfrm>
            <a:off x="6962775" y="2496889"/>
            <a:ext cx="4362450" cy="1005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Identificación de Requisitos:</a:t>
            </a:r>
            <a:r>
              <a:rPr lang="en-US" sz="165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Entrevistas con usuarios ("Stakeholders") para entender sus necesidades.</a:t>
            </a:r>
            <a:endParaRPr/>
          </a:p>
        </p:txBody>
      </p:sp>
      <p:sp>
        <p:nvSpPr>
          <p:cNvPr id="107" name="Google Shape;107;p14"/>
          <p:cNvSpPr txBox="1"/>
          <p:nvPr/>
        </p:nvSpPr>
        <p:spPr>
          <a:xfrm>
            <a:off x="6962775" y="3645247"/>
            <a:ext cx="4362450" cy="1005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Reglas de Negocio:</a:t>
            </a:r>
            <a:r>
              <a:rPr lang="en-US" sz="165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Definir las lógicas que rigen el proceso (ej. "Un usuario menor de edad no puede registrarse").</a:t>
            </a:r>
            <a:endParaRPr/>
          </a:p>
        </p:txBody>
      </p:sp>
      <p:sp>
        <p:nvSpPr>
          <p:cNvPr id="108" name="Google Shape;108;p14"/>
          <p:cNvSpPr txBox="1"/>
          <p:nvPr/>
        </p:nvSpPr>
        <p:spPr>
          <a:xfrm>
            <a:off x="6962775" y="4793605"/>
            <a:ext cx="4362450" cy="1005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Definición de Entidades:</a:t>
            </a:r>
            <a:r>
              <a:rPr lang="en-US" sz="165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Identificar los "actores" y objetos del sistema (Usuarios, Productos).</a:t>
            </a:r>
            <a:endParaRPr/>
          </a:p>
        </p:txBody>
      </p:sp>
      <p:sp>
        <p:nvSpPr>
          <p:cNvPr id="109" name="Google Shape;109;p14"/>
          <p:cNvSpPr txBox="1"/>
          <p:nvPr/>
        </p:nvSpPr>
        <p:spPr>
          <a:xfrm>
            <a:off x="6677025" y="2420689"/>
            <a:ext cx="13335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b="1" i="0" u="none" strike="noStrike" cap="none">
                <a:solidFill>
                  <a:srgbClr val="2563EB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10" name="Google Shape;110;p14"/>
          <p:cNvSpPr txBox="1"/>
          <p:nvPr/>
        </p:nvSpPr>
        <p:spPr>
          <a:xfrm>
            <a:off x="6677025" y="3569047"/>
            <a:ext cx="13335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b="1" i="0" u="none" strike="noStrike" cap="none">
                <a:solidFill>
                  <a:srgbClr val="2563EB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11" name="Google Shape;111;p14"/>
          <p:cNvSpPr txBox="1"/>
          <p:nvPr/>
        </p:nvSpPr>
        <p:spPr>
          <a:xfrm>
            <a:off x="6677025" y="4717405"/>
            <a:ext cx="13335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b="1" i="0" u="none" strike="noStrike" cap="none">
                <a:solidFill>
                  <a:srgbClr val="2563EB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00" grpId="0"/>
      <p:bldP spid="101" grpId="0" animBg="1"/>
      <p:bldP spid="102" grpId="0"/>
      <p:bldP spid="103" grpId="0" animBg="1"/>
      <p:bldP spid="104" grpId="0"/>
      <p:bldP spid="106" grpId="0"/>
      <p:bldP spid="107" grpId="0"/>
      <p:bldP spid="108" grpId="0"/>
      <p:bldP spid="109" grpId="0"/>
      <p:bldP spid="110" grpId="0"/>
      <p:bldP spid="1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1686222"/>
            <a:ext cx="5238750" cy="455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 txBox="1"/>
          <p:nvPr/>
        </p:nvSpPr>
        <p:spPr>
          <a:xfrm>
            <a:off x="571500" y="571500"/>
            <a:ext cx="11601450" cy="499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2. </a:t>
            </a:r>
            <a:r>
              <a:rPr lang="en-US" sz="3150" b="1" i="0" u="none" strike="noStrike" cap="none" dirty="0" err="1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Diseño</a:t>
            </a:r>
            <a:r>
              <a:rPr lang="en-US" sz="3150" b="1" i="0" u="none" strike="noStrike" cap="none" dirty="0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 de la </a:t>
            </a:r>
            <a:r>
              <a:rPr lang="en-US" sz="3150" b="1" i="0" u="none" strike="noStrike" cap="none" dirty="0" err="1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Solución</a:t>
            </a:r>
            <a:endParaRPr dirty="0"/>
          </a:p>
        </p:txBody>
      </p:sp>
      <p:sp>
        <p:nvSpPr>
          <p:cNvPr id="119" name="Google Shape;119;p15"/>
          <p:cNvSpPr/>
          <p:nvPr/>
        </p:nvSpPr>
        <p:spPr>
          <a:xfrm>
            <a:off x="571500" y="1241970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1247775" y="1981497"/>
            <a:ext cx="4480560" cy="319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2563EB"/>
                </a:solidFill>
                <a:latin typeface="Inter"/>
                <a:ea typeface="Inter"/>
                <a:cs typeface="Inter"/>
                <a:sym typeface="Inter"/>
              </a:rPr>
              <a:t>La Analogía</a:t>
            </a:r>
            <a:endParaRPr/>
          </a:p>
        </p:txBody>
      </p:sp>
      <p:sp>
        <p:nvSpPr>
          <p:cNvPr id="121" name="Google Shape;121;p15"/>
          <p:cNvSpPr txBox="1"/>
          <p:nvPr/>
        </p:nvSpPr>
        <p:spPr>
          <a:xfrm>
            <a:off x="866775" y="2511028"/>
            <a:ext cx="4648200" cy="1340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Si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el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análisis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es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hablar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con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el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dueño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de la casa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sobre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sus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necesidades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el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diseño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es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cuando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el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arquitecto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dibuja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los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planos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antes de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llamar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a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los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albañiles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dirty="0"/>
          </a:p>
        </p:txBody>
      </p:sp>
      <p:sp>
        <p:nvSpPr>
          <p:cNvPr id="122" name="Google Shape;122;p15"/>
          <p:cNvSpPr txBox="1"/>
          <p:nvPr/>
        </p:nvSpPr>
        <p:spPr>
          <a:xfrm>
            <a:off x="6381750" y="1686222"/>
            <a:ext cx="5500687" cy="213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 dirty="0" err="1">
                <a:solidFill>
                  <a:srgbClr val="0F172A"/>
                </a:solidFill>
                <a:latin typeface="Inter"/>
                <a:ea typeface="Inter"/>
                <a:cs typeface="Inter"/>
                <a:sym typeface="Inter"/>
              </a:rPr>
              <a:t>Entregables</a:t>
            </a:r>
            <a:r>
              <a:rPr lang="en-US" sz="1404" b="1" i="0" u="none" strike="noStrike" cap="none" dirty="0">
                <a:solidFill>
                  <a:srgbClr val="0F172A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1404" b="1" i="0" u="none" strike="noStrike" cap="none" dirty="0" err="1">
                <a:solidFill>
                  <a:srgbClr val="0F172A"/>
                </a:solidFill>
                <a:latin typeface="Inter"/>
                <a:ea typeface="Inter"/>
                <a:cs typeface="Inter"/>
                <a:sym typeface="Inter"/>
              </a:rPr>
              <a:t>esta</a:t>
            </a:r>
            <a:r>
              <a:rPr lang="en-US" sz="1404" b="1" i="0" u="none" strike="noStrike" cap="none" dirty="0">
                <a:solidFill>
                  <a:srgbClr val="0F172A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404" b="1" i="0" u="none" strike="noStrike" cap="none" dirty="0" err="1">
                <a:solidFill>
                  <a:srgbClr val="0F172A"/>
                </a:solidFill>
                <a:latin typeface="Inter"/>
                <a:ea typeface="Inter"/>
                <a:cs typeface="Inter"/>
                <a:sym typeface="Inter"/>
              </a:rPr>
              <a:t>fase</a:t>
            </a:r>
            <a:endParaRPr dirty="0"/>
          </a:p>
        </p:txBody>
      </p:sp>
      <p:sp>
        <p:nvSpPr>
          <p:cNvPr id="123" name="Google Shape;123;p15"/>
          <p:cNvSpPr txBox="1"/>
          <p:nvPr/>
        </p:nvSpPr>
        <p:spPr>
          <a:xfrm>
            <a:off x="6381750" y="2109638"/>
            <a:ext cx="5238750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Aquí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creamos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los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planos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arquitectónicos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del software:</a:t>
            </a:r>
            <a:endParaRPr dirty="0"/>
          </a:p>
        </p:txBody>
      </p:sp>
      <p:pic>
        <p:nvPicPr>
          <p:cNvPr id="124" name="Google Shape;124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6775" y="2008137"/>
            <a:ext cx="2667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5"/>
          <p:cNvSpPr txBox="1"/>
          <p:nvPr/>
        </p:nvSpPr>
        <p:spPr>
          <a:xfrm>
            <a:off x="6667500" y="2989510"/>
            <a:ext cx="4953000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Diagramas</a:t>
            </a:r>
            <a:r>
              <a:rPr lang="en-US" sz="1650" b="1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1650" b="1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Arquitectura</a:t>
            </a:r>
            <a:r>
              <a:rPr lang="en-US" sz="1650" b="1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Cómo se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comunican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las partes del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sistema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dirty="0"/>
          </a:p>
        </p:txBody>
      </p:sp>
      <p:sp>
        <p:nvSpPr>
          <p:cNvPr id="126" name="Google Shape;126;p15"/>
          <p:cNvSpPr txBox="1"/>
          <p:nvPr/>
        </p:nvSpPr>
        <p:spPr>
          <a:xfrm>
            <a:off x="6667500" y="3802707"/>
            <a:ext cx="4953000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Diseño de Base de Datos:</a:t>
            </a:r>
            <a:r>
              <a:rPr lang="en-US" sz="165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Estructura donde se guardará la información (Tablas, Relaciones).</a:t>
            </a:r>
            <a:endParaRPr/>
          </a:p>
        </p:txBody>
      </p:sp>
      <p:sp>
        <p:nvSpPr>
          <p:cNvPr id="127" name="Google Shape;127;p15"/>
          <p:cNvSpPr txBox="1"/>
          <p:nvPr/>
        </p:nvSpPr>
        <p:spPr>
          <a:xfrm>
            <a:off x="6667500" y="4615904"/>
            <a:ext cx="4953000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Diseño de Interfaz (UI/UX):</a:t>
            </a:r>
            <a:r>
              <a:rPr lang="en-US" sz="165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Prototipos visuales de cómo se verá la aplicación.</a:t>
            </a:r>
            <a:endParaRPr/>
          </a:p>
        </p:txBody>
      </p:sp>
      <p:sp>
        <p:nvSpPr>
          <p:cNvPr id="128" name="Google Shape;128;p15"/>
          <p:cNvSpPr txBox="1"/>
          <p:nvPr/>
        </p:nvSpPr>
        <p:spPr>
          <a:xfrm>
            <a:off x="6667500" y="5429101"/>
            <a:ext cx="4953000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Algoritmos:</a:t>
            </a:r>
            <a:r>
              <a:rPr lang="en-US" sz="165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Definición lógica de los procesos complejos.</a:t>
            </a:r>
            <a:endParaRPr/>
          </a:p>
        </p:txBody>
      </p:sp>
      <p:sp>
        <p:nvSpPr>
          <p:cNvPr id="129" name="Google Shape;129;p15"/>
          <p:cNvSpPr txBox="1"/>
          <p:nvPr/>
        </p:nvSpPr>
        <p:spPr>
          <a:xfrm>
            <a:off x="6381750" y="2913310"/>
            <a:ext cx="13335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b="1" i="0" u="none" strike="noStrike" cap="none">
                <a:solidFill>
                  <a:srgbClr val="2563EB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30" name="Google Shape;130;p15"/>
          <p:cNvSpPr txBox="1"/>
          <p:nvPr/>
        </p:nvSpPr>
        <p:spPr>
          <a:xfrm>
            <a:off x="6381750" y="3726507"/>
            <a:ext cx="13335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b="1" i="0" u="none" strike="noStrike" cap="none">
                <a:solidFill>
                  <a:srgbClr val="2563EB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31" name="Google Shape;131;p15"/>
          <p:cNvSpPr txBox="1"/>
          <p:nvPr/>
        </p:nvSpPr>
        <p:spPr>
          <a:xfrm>
            <a:off x="6381750" y="4539704"/>
            <a:ext cx="13335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b="1" i="0" u="none" strike="noStrike" cap="none">
                <a:solidFill>
                  <a:srgbClr val="2563EB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32" name="Google Shape;132;p15"/>
          <p:cNvSpPr txBox="1"/>
          <p:nvPr/>
        </p:nvSpPr>
        <p:spPr>
          <a:xfrm>
            <a:off x="6381750" y="5352901"/>
            <a:ext cx="13335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b="1" i="0" u="none" strike="noStrike" cap="none">
                <a:solidFill>
                  <a:srgbClr val="2563EB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  <p:bldP spid="121" grpId="0"/>
      <p:bldP spid="122" grpId="0"/>
      <p:bldP spid="123" grpId="0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50" y="-60385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52712" y="4275534"/>
            <a:ext cx="1657350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38712" y="4275534"/>
            <a:ext cx="2200275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67637" y="4275534"/>
            <a:ext cx="1771650" cy="8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 txBox="1"/>
          <p:nvPr/>
        </p:nvSpPr>
        <p:spPr>
          <a:xfrm>
            <a:off x="571500" y="571500"/>
            <a:ext cx="11601450" cy="499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3. </a:t>
            </a:r>
            <a:r>
              <a:rPr lang="en-US" sz="3150" b="1" i="0" u="none" strike="noStrike" cap="none" dirty="0" err="1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Construcción</a:t>
            </a:r>
            <a:r>
              <a:rPr lang="en-US" sz="3150" b="1" i="0" u="none" strike="noStrike" cap="none" dirty="0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 (Desarrollo)</a:t>
            </a:r>
            <a:endParaRPr dirty="0"/>
          </a:p>
        </p:txBody>
      </p:sp>
      <p:sp>
        <p:nvSpPr>
          <p:cNvPr id="142" name="Google Shape;142;p16"/>
          <p:cNvSpPr/>
          <p:nvPr/>
        </p:nvSpPr>
        <p:spPr>
          <a:xfrm>
            <a:off x="571500" y="1241970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6"/>
          <p:cNvSpPr txBox="1"/>
          <p:nvPr/>
        </p:nvSpPr>
        <p:spPr>
          <a:xfrm>
            <a:off x="514349" y="2115144"/>
            <a:ext cx="11049000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Es la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etapa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materialización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. Los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ingenieros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toman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los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diagramas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y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requisitos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previos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y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los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traducen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a un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lenguaje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que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la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máquina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entienda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(Python, Java, C++, etc.).</a:t>
            </a:r>
            <a:endParaRPr dirty="0"/>
          </a:p>
        </p:txBody>
      </p:sp>
      <p:sp>
        <p:nvSpPr>
          <p:cNvPr id="144" name="Google Shape;144;p16"/>
          <p:cNvSpPr txBox="1"/>
          <p:nvPr/>
        </p:nvSpPr>
        <p:spPr>
          <a:xfrm>
            <a:off x="3033712" y="4466034"/>
            <a:ext cx="89535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INPUT</a:t>
            </a:r>
            <a:endParaRPr/>
          </a:p>
        </p:txBody>
      </p:sp>
      <p:pic>
        <p:nvPicPr>
          <p:cNvPr id="145" name="Google Shape;145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00562" y="4556521"/>
            <a:ext cx="24765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6"/>
          <p:cNvSpPr txBox="1"/>
          <p:nvPr/>
        </p:nvSpPr>
        <p:spPr>
          <a:xfrm>
            <a:off x="5319712" y="4466034"/>
            <a:ext cx="1438275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BFDBFE"/>
                </a:solidFill>
                <a:latin typeface="Inter"/>
                <a:ea typeface="Inter"/>
                <a:cs typeface="Inter"/>
                <a:sym typeface="Inter"/>
              </a:rPr>
              <a:t>PROCESO</a:t>
            </a:r>
            <a:endParaRPr dirty="0"/>
          </a:p>
        </p:txBody>
      </p:sp>
      <p:pic>
        <p:nvPicPr>
          <p:cNvPr id="147" name="Google Shape;147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329487" y="4556521"/>
            <a:ext cx="24765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6"/>
          <p:cNvSpPr txBox="1"/>
          <p:nvPr/>
        </p:nvSpPr>
        <p:spPr>
          <a:xfrm>
            <a:off x="8148637" y="4466034"/>
            <a:ext cx="100965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OUTPUT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/>
      <p:bldP spid="143" grpId="0"/>
      <p:bldP spid="144" grpId="0"/>
      <p:bldP spid="146" grpId="0"/>
      <p:bldP spid="14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3118395"/>
            <a:ext cx="3492400" cy="285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49650" y="3118395"/>
            <a:ext cx="3492549" cy="285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27950" y="3118395"/>
            <a:ext cx="3492400" cy="285735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7"/>
          <p:cNvSpPr txBox="1"/>
          <p:nvPr/>
        </p:nvSpPr>
        <p:spPr>
          <a:xfrm>
            <a:off x="571500" y="571500"/>
            <a:ext cx="11601450" cy="499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4. </a:t>
            </a:r>
            <a:r>
              <a:rPr lang="en-US" sz="3150" b="1" i="0" u="none" strike="noStrike" cap="none" dirty="0" err="1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Pruebas</a:t>
            </a:r>
            <a:r>
              <a:rPr lang="en-US" sz="3150" b="1" i="0" u="none" strike="noStrike" cap="none" dirty="0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 (Testing)</a:t>
            </a:r>
            <a:endParaRPr dirty="0"/>
          </a:p>
        </p:txBody>
      </p:sp>
      <p:sp>
        <p:nvSpPr>
          <p:cNvPr id="158" name="Google Shape;158;p17"/>
          <p:cNvSpPr/>
          <p:nvPr/>
        </p:nvSpPr>
        <p:spPr>
          <a:xfrm>
            <a:off x="571500" y="1241970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7"/>
          <p:cNvSpPr txBox="1"/>
          <p:nvPr/>
        </p:nvSpPr>
        <p:spPr>
          <a:xfrm>
            <a:off x="571500" y="2162323"/>
            <a:ext cx="11049000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No basta con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que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el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software "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funcione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"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en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la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máquina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del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desarrollador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. Debe ser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robusto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y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cumplir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con lo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pactado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dirty="0"/>
          </a:p>
        </p:txBody>
      </p:sp>
      <p:pic>
        <p:nvPicPr>
          <p:cNvPr id="160" name="Google Shape;160;p17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6775" y="3413670"/>
            <a:ext cx="552450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7"/>
          <p:cNvSpPr txBox="1"/>
          <p:nvPr/>
        </p:nvSpPr>
        <p:spPr>
          <a:xfrm>
            <a:off x="866775" y="4213770"/>
            <a:ext cx="1400175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F172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Funcionales</a:t>
            </a:r>
            <a:endParaRPr/>
          </a:p>
        </p:txBody>
      </p:sp>
      <p:sp>
        <p:nvSpPr>
          <p:cNvPr id="162" name="Google Shape;162;p17"/>
          <p:cNvSpPr txBox="1"/>
          <p:nvPr/>
        </p:nvSpPr>
        <p:spPr>
          <a:xfrm>
            <a:off x="866775" y="4583310"/>
            <a:ext cx="2901850" cy="109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¿El software hace lo que se supone que debe hacer? Verificamos cada botón y proceso contra los requisitos.</a:t>
            </a:r>
            <a:endParaRPr/>
          </a:p>
        </p:txBody>
      </p:sp>
      <p:pic>
        <p:nvPicPr>
          <p:cNvPr id="163" name="Google Shape;163;p17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44925" y="3413670"/>
            <a:ext cx="590550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7"/>
          <p:cNvSpPr txBox="1"/>
          <p:nvPr/>
        </p:nvSpPr>
        <p:spPr>
          <a:xfrm>
            <a:off x="4644925" y="4213770"/>
            <a:ext cx="1460182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F172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Rendimiento</a:t>
            </a:r>
            <a:endParaRPr/>
          </a:p>
        </p:txBody>
      </p:sp>
      <p:sp>
        <p:nvSpPr>
          <p:cNvPr id="165" name="Google Shape;165;p17"/>
          <p:cNvSpPr txBox="1"/>
          <p:nvPr/>
        </p:nvSpPr>
        <p:spPr>
          <a:xfrm>
            <a:off x="4644925" y="4583310"/>
            <a:ext cx="2901999" cy="82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¿El sistema es rápido? ¿Soporta muchos usuarios a la vez sin caerse? Se mide velocidad y carga.</a:t>
            </a:r>
            <a:endParaRPr/>
          </a:p>
        </p:txBody>
      </p:sp>
      <p:pic>
        <p:nvPicPr>
          <p:cNvPr id="166" name="Google Shape;166;p17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423225" y="3413670"/>
            <a:ext cx="590550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7"/>
          <p:cNvSpPr txBox="1"/>
          <p:nvPr/>
        </p:nvSpPr>
        <p:spPr>
          <a:xfrm>
            <a:off x="8423225" y="4213770"/>
            <a:ext cx="120015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F172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Seguridad</a:t>
            </a:r>
            <a:endParaRPr/>
          </a:p>
        </p:txBody>
      </p:sp>
      <p:sp>
        <p:nvSpPr>
          <p:cNvPr id="168" name="Google Shape;168;p17"/>
          <p:cNvSpPr txBox="1"/>
          <p:nvPr/>
        </p:nvSpPr>
        <p:spPr>
          <a:xfrm>
            <a:off x="8423225" y="4583310"/>
            <a:ext cx="2901850" cy="82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¿Es vulnerable a ataques? Se intenta "romper" el sistema para encontrar huecos de seguridad.</a:t>
            </a:r>
            <a:endParaRPr/>
          </a:p>
        </p:txBody>
      </p:sp>
      <p:pic>
        <p:nvPicPr>
          <p:cNvPr id="169" name="Google Shape;169;p17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09650" y="3585120"/>
            <a:ext cx="2667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7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787800" y="358512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7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566100" y="3585120"/>
            <a:ext cx="3048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59" grpId="0"/>
      <p:bldP spid="161" grpId="0"/>
      <p:bldP spid="162" grpId="0"/>
      <p:bldP spid="164" grpId="0"/>
      <p:bldP spid="165" grpId="0"/>
      <p:bldP spid="167" grpId="0"/>
      <p:bldP spid="16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151012"/>
            <a:ext cx="5238750" cy="3626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81750" y="2151012"/>
            <a:ext cx="5238750" cy="362634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8"/>
          <p:cNvSpPr txBox="1"/>
          <p:nvPr/>
        </p:nvSpPr>
        <p:spPr>
          <a:xfrm>
            <a:off x="571500" y="571500"/>
            <a:ext cx="11601450" cy="499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 err="1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Distinciones</a:t>
            </a:r>
            <a:r>
              <a:rPr lang="en-US" sz="3150" b="1" i="0" u="none" strike="noStrike" cap="none" dirty="0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150" b="1" i="0" u="none" strike="noStrike" cap="none" dirty="0" err="1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Fundamentales</a:t>
            </a:r>
            <a:endParaRPr dirty="0"/>
          </a:p>
        </p:txBody>
      </p:sp>
      <p:sp>
        <p:nvSpPr>
          <p:cNvPr id="180" name="Google Shape;180;p18"/>
          <p:cNvSpPr/>
          <p:nvPr/>
        </p:nvSpPr>
        <p:spPr>
          <a:xfrm>
            <a:off x="571500" y="1241970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8"/>
          <p:cNvSpPr txBox="1"/>
          <p:nvPr/>
        </p:nvSpPr>
        <p:spPr>
          <a:xfrm>
            <a:off x="1219200" y="2446287"/>
            <a:ext cx="4510563" cy="319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 err="1">
                <a:solidFill>
                  <a:srgbClr val="BE123C"/>
                </a:solidFill>
                <a:latin typeface="Inter"/>
                <a:ea typeface="Inter"/>
                <a:cs typeface="Inter"/>
                <a:sym typeface="Inter"/>
              </a:rPr>
              <a:t>Algoritmo</a:t>
            </a:r>
            <a:endParaRPr dirty="0"/>
          </a:p>
        </p:txBody>
      </p:sp>
      <p:sp>
        <p:nvSpPr>
          <p:cNvPr id="182" name="Google Shape;182;p18"/>
          <p:cNvSpPr txBox="1"/>
          <p:nvPr/>
        </p:nvSpPr>
        <p:spPr>
          <a:xfrm>
            <a:off x="866775" y="2975818"/>
            <a:ext cx="4648200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Es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una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secuencia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de pasos </a:t>
            </a:r>
            <a:r>
              <a:rPr lang="en-US" sz="1650" b="1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lógica</a:t>
            </a:r>
            <a:r>
              <a:rPr lang="en-US" sz="1650" b="1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1650" b="1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ordenada</a:t>
            </a:r>
            <a:r>
              <a:rPr lang="en-US" sz="1650" b="1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y </a:t>
            </a:r>
            <a:r>
              <a:rPr lang="en-US" sz="1650" b="1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finita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dirty="0"/>
          </a:p>
        </p:txBody>
      </p:sp>
      <p:sp>
        <p:nvSpPr>
          <p:cNvPr id="183" name="Google Shape;183;p18"/>
          <p:cNvSpPr txBox="1"/>
          <p:nvPr/>
        </p:nvSpPr>
        <p:spPr>
          <a:xfrm>
            <a:off x="7124700" y="2446287"/>
            <a:ext cx="4410551" cy="319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4338CA"/>
                </a:solidFill>
                <a:latin typeface="Inter"/>
                <a:ea typeface="Inter"/>
                <a:cs typeface="Inter"/>
                <a:sym typeface="Inter"/>
              </a:rPr>
              <a:t>Programa</a:t>
            </a:r>
            <a:endParaRPr/>
          </a:p>
        </p:txBody>
      </p:sp>
      <p:sp>
        <p:nvSpPr>
          <p:cNvPr id="184" name="Google Shape;184;p18"/>
          <p:cNvSpPr txBox="1"/>
          <p:nvPr/>
        </p:nvSpPr>
        <p:spPr>
          <a:xfrm>
            <a:off x="6677025" y="2975818"/>
            <a:ext cx="4648200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Es la </a:t>
            </a:r>
            <a:r>
              <a:rPr lang="en-US" sz="1650" b="1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traducción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del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algoritmo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a un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lenguaje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que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la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computadora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entiende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dirty="0"/>
          </a:p>
        </p:txBody>
      </p:sp>
      <p:sp>
        <p:nvSpPr>
          <p:cNvPr id="186" name="Google Shape;186;p18"/>
          <p:cNvSpPr txBox="1"/>
          <p:nvPr/>
        </p:nvSpPr>
        <p:spPr>
          <a:xfrm>
            <a:off x="1152525" y="3855690"/>
            <a:ext cx="4362450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Independiente del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lenguaje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(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español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pseudocódigo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).</a:t>
            </a:r>
            <a:endParaRPr dirty="0"/>
          </a:p>
        </p:txBody>
      </p:sp>
      <p:sp>
        <p:nvSpPr>
          <p:cNvPr id="187" name="Google Shape;187;p18"/>
          <p:cNvSpPr txBox="1"/>
          <p:nvPr/>
        </p:nvSpPr>
        <p:spPr>
          <a:xfrm>
            <a:off x="1152525" y="4668887"/>
            <a:ext cx="4362450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Es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como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una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receta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cocina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: pasos a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seguir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dirty="0"/>
          </a:p>
        </p:txBody>
      </p:sp>
      <p:pic>
        <p:nvPicPr>
          <p:cNvPr id="188" name="Google Shape;188;p18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77025" y="2472928"/>
            <a:ext cx="333375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8"/>
          <p:cNvSpPr txBox="1"/>
          <p:nvPr/>
        </p:nvSpPr>
        <p:spPr>
          <a:xfrm>
            <a:off x="6962775" y="3855690"/>
            <a:ext cx="4362450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Depende de la sintaxis específica (Python, C#, etc.).</a:t>
            </a:r>
            <a:endParaRPr/>
          </a:p>
        </p:txBody>
      </p:sp>
      <p:sp>
        <p:nvSpPr>
          <p:cNvPr id="190" name="Google Shape;190;p18"/>
          <p:cNvSpPr txBox="1"/>
          <p:nvPr/>
        </p:nvSpPr>
        <p:spPr>
          <a:xfrm>
            <a:off x="6962775" y="4668887"/>
            <a:ext cx="4362450" cy="33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Es un archivo ejecutable por la máquina.</a:t>
            </a:r>
            <a:endParaRPr/>
          </a:p>
        </p:txBody>
      </p:sp>
      <p:sp>
        <p:nvSpPr>
          <p:cNvPr id="191" name="Google Shape;191;p18"/>
          <p:cNvSpPr txBox="1"/>
          <p:nvPr/>
        </p:nvSpPr>
        <p:spPr>
          <a:xfrm>
            <a:off x="866775" y="3779490"/>
            <a:ext cx="13335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b="1" i="0" u="none" strike="noStrike" cap="none">
                <a:solidFill>
                  <a:srgbClr val="2563EB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92" name="Google Shape;192;p18"/>
          <p:cNvSpPr txBox="1"/>
          <p:nvPr/>
        </p:nvSpPr>
        <p:spPr>
          <a:xfrm>
            <a:off x="866775" y="4592687"/>
            <a:ext cx="13335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b="1" i="0" u="none" strike="noStrike" cap="none">
                <a:solidFill>
                  <a:srgbClr val="2563EB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93" name="Google Shape;193;p18"/>
          <p:cNvSpPr txBox="1"/>
          <p:nvPr/>
        </p:nvSpPr>
        <p:spPr>
          <a:xfrm>
            <a:off x="6677025" y="3779490"/>
            <a:ext cx="13335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b="1" i="0" u="none" strike="noStrike" cap="none">
                <a:solidFill>
                  <a:srgbClr val="2563EB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94" name="Google Shape;194;p18"/>
          <p:cNvSpPr txBox="1"/>
          <p:nvPr/>
        </p:nvSpPr>
        <p:spPr>
          <a:xfrm>
            <a:off x="6677025" y="4592687"/>
            <a:ext cx="13335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b="1" i="0" u="none" strike="noStrike" cap="none">
                <a:solidFill>
                  <a:srgbClr val="2563EB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  <p:bldP spid="181" grpId="0"/>
      <p:bldP spid="182" grpId="0"/>
      <p:bldP spid="183" grpId="0"/>
      <p:bldP spid="184" grpId="0"/>
      <p:bldP spid="186" grpId="0"/>
      <p:bldP spid="187" grpId="0"/>
      <p:bldP spid="189" grpId="0"/>
      <p:bldP spid="190" grpId="0"/>
      <p:bldP spid="191" grpId="0"/>
      <p:bldP spid="192" grpId="0"/>
      <p:bldP spid="193" grpId="0"/>
      <p:bldP spid="19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9"/>
          <p:cNvSpPr txBox="1"/>
          <p:nvPr/>
        </p:nvSpPr>
        <p:spPr>
          <a:xfrm>
            <a:off x="571500" y="571500"/>
            <a:ext cx="11601450" cy="499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¿</a:t>
            </a:r>
            <a:r>
              <a:rPr lang="en-US" sz="3150" b="1" i="0" u="none" strike="noStrike" cap="none" dirty="0" err="1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Qué</a:t>
            </a:r>
            <a:r>
              <a:rPr lang="en-US" sz="3150" b="1" i="0" u="none" strike="noStrike" cap="none" dirty="0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 es </a:t>
            </a:r>
            <a:r>
              <a:rPr lang="en-US" sz="3150" b="1" i="0" u="none" strike="noStrike" cap="none" dirty="0" err="1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realmente</a:t>
            </a:r>
            <a:r>
              <a:rPr lang="en-US" sz="3150" b="1" i="0" u="none" strike="noStrike" cap="none" dirty="0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150" b="1" i="0" u="none" strike="noStrike" cap="none" dirty="0" err="1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el</a:t>
            </a:r>
            <a:r>
              <a:rPr lang="en-US" sz="3150" b="1" i="0" u="none" strike="noStrike" cap="none" dirty="0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 "Software"?</a:t>
            </a:r>
            <a:endParaRPr dirty="0"/>
          </a:p>
        </p:txBody>
      </p:sp>
      <p:sp>
        <p:nvSpPr>
          <p:cNvPr id="201" name="Google Shape;201;p19"/>
          <p:cNvSpPr/>
          <p:nvPr/>
        </p:nvSpPr>
        <p:spPr>
          <a:xfrm>
            <a:off x="571500" y="1241970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9"/>
          <p:cNvSpPr txBox="1"/>
          <p:nvPr/>
        </p:nvSpPr>
        <p:spPr>
          <a:xfrm>
            <a:off x="571500" y="2558355"/>
            <a:ext cx="11049000" cy="33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Solemos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pensar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que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software es solo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el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código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pero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la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definición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formal es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mucho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más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amplia</a:t>
            </a:r>
            <a:r>
              <a:rPr lang="en-US" sz="16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e integral.</a:t>
            </a:r>
            <a:endParaRPr dirty="0"/>
          </a:p>
        </p:txBody>
      </p:sp>
      <p:sp>
        <p:nvSpPr>
          <p:cNvPr id="203" name="Google Shape;203;p19"/>
          <p:cNvSpPr txBox="1"/>
          <p:nvPr/>
        </p:nvSpPr>
        <p:spPr>
          <a:xfrm>
            <a:off x="571500" y="3484066"/>
            <a:ext cx="110490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Software =</a:t>
            </a:r>
            <a:endParaRPr dirty="0"/>
          </a:p>
        </p:txBody>
      </p:sp>
      <p:pic>
        <p:nvPicPr>
          <p:cNvPr id="204" name="Google Shape;204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89509" y="4579441"/>
            <a:ext cx="21907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9"/>
          <p:cNvSpPr txBox="1"/>
          <p:nvPr/>
        </p:nvSpPr>
        <p:spPr>
          <a:xfrm>
            <a:off x="1373981" y="4960441"/>
            <a:ext cx="105013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F172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Programas</a:t>
            </a:r>
            <a:endParaRPr/>
          </a:p>
        </p:txBody>
      </p:sp>
      <p:pic>
        <p:nvPicPr>
          <p:cNvPr id="206" name="Google Shape;206;p1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3190" y="4579441"/>
            <a:ext cx="24765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9"/>
          <p:cNvSpPr txBox="1"/>
          <p:nvPr/>
        </p:nvSpPr>
        <p:spPr>
          <a:xfrm>
            <a:off x="4421981" y="4960441"/>
            <a:ext cx="55006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F172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Datos</a:t>
            </a:r>
            <a:endParaRPr/>
          </a:p>
        </p:txBody>
      </p:sp>
      <p:pic>
        <p:nvPicPr>
          <p:cNvPr id="208" name="Google Shape;208;p19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71159" y="4579441"/>
            <a:ext cx="24765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9"/>
          <p:cNvSpPr txBox="1"/>
          <p:nvPr/>
        </p:nvSpPr>
        <p:spPr>
          <a:xfrm>
            <a:off x="6739890" y="4960441"/>
            <a:ext cx="15101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F172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Documentación</a:t>
            </a:r>
            <a:endParaRPr/>
          </a:p>
        </p:txBody>
      </p:sp>
      <p:pic>
        <p:nvPicPr>
          <p:cNvPr id="210" name="Google Shape;210;p19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131028" y="4579441"/>
            <a:ext cx="32385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9"/>
          <p:cNvSpPr txBox="1"/>
          <p:nvPr/>
        </p:nvSpPr>
        <p:spPr>
          <a:xfrm>
            <a:off x="9882901" y="4960441"/>
            <a:ext cx="82010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F172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Modelos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/>
      <p:bldP spid="202" grpId="0"/>
      <p:bldP spid="203" grpId="0"/>
      <p:bldP spid="205" grpId="0"/>
      <p:bldP spid="207" grpId="0"/>
      <p:bldP spid="209" grpId="0"/>
      <p:bldP spid="2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47E7D6-E35B-BD76-5FC2-822C6E4B4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75" y="112249"/>
            <a:ext cx="11249025" cy="666170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3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CEB0DC33724074F9F5A77F812170E71" ma:contentTypeVersion="3" ma:contentTypeDescription="Crear nuevo documento." ma:contentTypeScope="" ma:versionID="af488b4224f86a16410f25f45ab2b733">
  <xsd:schema xmlns:xsd="http://www.w3.org/2001/XMLSchema" xmlns:xs="http://www.w3.org/2001/XMLSchema" xmlns:p="http://schemas.microsoft.com/office/2006/metadata/properties" xmlns:ns2="f34e081c-f18a-4070-ab56-6a4d4be95edb" targetNamespace="http://schemas.microsoft.com/office/2006/metadata/properties" ma:root="true" ma:fieldsID="4b1dcf3b0613fc34682659c77ab97e2e" ns2:_="">
    <xsd:import namespace="f34e081c-f18a-4070-ab56-6a4d4be95ed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4e081c-f18a-4070-ab56-6a4d4be95e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4B2C89B-F763-4A7D-B5C0-BB607F12021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F2BF6A-F147-49FB-8B1B-ACFF4DF8D8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34e081c-f18a-4070-ab56-6a4d4be95e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188521E-61ED-4F45-B1B4-1DD77D94DB22}">
  <ds:schemaRefs>
    <ds:schemaRef ds:uri="http://schemas.microsoft.com/office/2006/metadata/properties"/>
    <ds:schemaRef ds:uri="http://schemas.microsoft.com/office/infopath/2007/PartnerControls"/>
    <ds:schemaRef ds:uri="539bfd63-48c4-4ceb-ad51-e3b6b1d74c20"/>
    <ds:schemaRef ds:uri="http://purl.org/dc/terms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dcmitype/"/>
    <ds:schemaRef ds:uri="http://purl.org/dc/elements/1.1/"/>
    <ds:schemaRef ds:uri="f092b791-bdb5-4ccf-839e-b899a327a7da"/>
    <ds:schemaRef ds:uri="a11aff65-7de3-4369-a430-b6527bb4285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7526</TotalTime>
  <Words>1714</Words>
  <Application>Microsoft Office PowerPoint</Application>
  <PresentationFormat>Widescreen</PresentationFormat>
  <Paragraphs>207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Arial</vt:lpstr>
      <vt:lpstr>Calibri</vt:lpstr>
      <vt:lpstr>Calibri Light</vt:lpstr>
      <vt:lpstr>Inter</vt:lpstr>
      <vt:lpstr>Inter Light</vt:lpstr>
      <vt:lpstr>Inter SemiBold</vt:lpstr>
      <vt:lpstr>Merriweather</vt:lpstr>
      <vt:lpstr>Montserrat</vt:lpstr>
      <vt:lpstr>Montserrat SemiBold</vt:lpstr>
      <vt:lpstr>Roboto</vt:lpstr>
      <vt:lpstr>3_Tema de Office</vt:lpstr>
      <vt:lpstr>1_Tema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Paula Andrea Yepes Gómez</dc:creator>
  <cp:lastModifiedBy>SEBASTIAN MONTOYA VILLADA</cp:lastModifiedBy>
  <cp:revision>146</cp:revision>
  <dcterms:created xsi:type="dcterms:W3CDTF">2022-07-12T20:27:57Z</dcterms:created>
  <dcterms:modified xsi:type="dcterms:W3CDTF">2026-02-09T03:14:53Z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0x010100ACEB0DC33724074F9F5A77F812170E71</vt:lpwstr>
  </property>
</Properties>
</file>